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 id="21474836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5143500" cx="9144000"/>
  <p:notesSz cx="6858000" cy="9144000"/>
  <p:embeddedFontLst>
    <p:embeddedFont>
      <p:font typeface="Raleway"/>
      <p:regular r:id="rId45"/>
      <p:bold r:id="rId46"/>
      <p:italic r:id="rId47"/>
      <p:boldItalic r:id="rId48"/>
    </p:embeddedFont>
    <p:embeddedFont>
      <p:font typeface="Roboto"/>
      <p:regular r:id="rId49"/>
      <p:bold r:id="rId50"/>
      <p:italic r:id="rId51"/>
      <p:boldItalic r:id="rId52"/>
    </p:embeddedFont>
    <p:embeddedFont>
      <p:font typeface="Nunito"/>
      <p:regular r:id="rId53"/>
      <p:bold r:id="rId54"/>
      <p:italic r:id="rId55"/>
      <p:boldItalic r:id="rId56"/>
    </p:embeddedFont>
    <p:embeddedFont>
      <p:font typeface="Lato"/>
      <p:regular r:id="rId57"/>
      <p:bold r:id="rId58"/>
      <p:italic r:id="rId59"/>
      <p:boldItalic r:id="rId60"/>
    </p:embeddedFont>
    <p:embeddedFont>
      <p:font typeface="Maven Pro"/>
      <p:regular r:id="rId61"/>
      <p:bold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BAA408-2718-4B7E-9D64-D568173DE765}">
  <a:tblStyle styleId="{E6BAA408-2718-4B7E-9D64-D568173DE7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065E00-EFA6-40D6-9DB9-03CF6B4AB7B5}"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EACB4D0-0664-49FF-9146-DC1D504B34F8}" styleName="Table_2">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8CE73FA-66A1-4403-82EC-42DDB680A7A2}"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Raleway-bold.fntdata"/><Relationship Id="rId45"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aleway-boldItalic.fntdata"/><Relationship Id="rId47" Type="http://schemas.openxmlformats.org/officeDocument/2006/relationships/font" Target="fonts/Raleway-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avenPro-bold.fntdata"/><Relationship Id="rId61" Type="http://schemas.openxmlformats.org/officeDocument/2006/relationships/font" Target="fonts/MavenPro-regular.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Lat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Nunito-regular.fntdata"/><Relationship Id="rId52" Type="http://schemas.openxmlformats.org/officeDocument/2006/relationships/font" Target="fonts/Roboto-boldItalic.fntdata"/><Relationship Id="rId11" Type="http://schemas.openxmlformats.org/officeDocument/2006/relationships/slide" Target="slides/slide3.xml"/><Relationship Id="rId55" Type="http://schemas.openxmlformats.org/officeDocument/2006/relationships/font" Target="fonts/Nunito-italic.fntdata"/><Relationship Id="rId10" Type="http://schemas.openxmlformats.org/officeDocument/2006/relationships/slide" Target="slides/slide2.xml"/><Relationship Id="rId54" Type="http://schemas.openxmlformats.org/officeDocument/2006/relationships/font" Target="fonts/Nunito-bold.fntdata"/><Relationship Id="rId13" Type="http://schemas.openxmlformats.org/officeDocument/2006/relationships/slide" Target="slides/slide5.xml"/><Relationship Id="rId57" Type="http://schemas.openxmlformats.org/officeDocument/2006/relationships/font" Target="fonts/Lato-regular.fntdata"/><Relationship Id="rId12" Type="http://schemas.openxmlformats.org/officeDocument/2006/relationships/slide" Target="slides/slide4.xml"/><Relationship Id="rId56" Type="http://schemas.openxmlformats.org/officeDocument/2006/relationships/font" Target="fonts/Nunito-boldItalic.fntdata"/><Relationship Id="rId15" Type="http://schemas.openxmlformats.org/officeDocument/2006/relationships/slide" Target="slides/slide7.xml"/><Relationship Id="rId59" Type="http://schemas.openxmlformats.org/officeDocument/2006/relationships/font" Target="fonts/Lato-italic.fntdata"/><Relationship Id="rId14" Type="http://schemas.openxmlformats.org/officeDocument/2006/relationships/slide" Target="slides/slide6.xml"/><Relationship Id="rId58" Type="http://schemas.openxmlformats.org/officeDocument/2006/relationships/font" Target="fonts/Lat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1f3703511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41f3703511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421b146572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421b146572_2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1f3703511_2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41f3703511_2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1f3703511_2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241f3703511_2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41f3703511_2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241f3703511_2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1f3703511_2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241f3703511_2_4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1f3703511_2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41f3703511_2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21b1465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21b1465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421b14657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421b14657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42c3a7d1f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42c3a7d1f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42c3a7d1f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42c3a7d1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1f3703511_2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41f3703511_2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2c3a7d1f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42c3a7d1f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42c3a7d1f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42c3a7d1f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42c3a7d1f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42c3a7d1f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42c3a7d1f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42c3a7d1f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42c3a7d1f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42c3a7d1f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2f3457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2f3457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21b146572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421b146572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42f3457292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42f3457292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42f3457292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242f3457292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42f3457292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242f3457292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41f3703511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41f3703511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42f3457292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242f3457292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42f3457292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242f3457292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421b146572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421b146572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421b146572_2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421b146572_2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421b146572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2421b146572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421b146572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2421b146572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41f3703511_2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241f3703511_2_5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41f3703511_2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41f3703511_2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41f3703511_2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241f3703511_2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41f3703511_2_4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241f3703511_2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1f3703511_2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41f3703511_2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1f3703511_2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41f3703511_2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1f3703511_2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41f3703511_2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14"/>
          <p:cNvGrpSpPr/>
          <p:nvPr/>
        </p:nvGrpSpPr>
        <p:grpSpPr>
          <a:xfrm>
            <a:off x="830394" y="1191277"/>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14"/>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0" name="Google Shape;60;p14"/>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15"/>
          <p:cNvGrpSpPr/>
          <p:nvPr/>
        </p:nvGrpSpPr>
        <p:grpSpPr>
          <a:xfrm>
            <a:off x="830394" y="1191277"/>
            <a:ext cx="745763" cy="45826"/>
            <a:chOff x="4580561" y="2589004"/>
            <a:chExt cx="1064464" cy="25200"/>
          </a:xfrm>
        </p:grpSpPr>
        <p:sp>
          <p:nvSpPr>
            <p:cNvPr id="65" name="Google Shape;65;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68" name="Google Shape;68;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69" name="Google Shape;69;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6"/>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300"/>
              <a:buNone/>
              <a:defRPr/>
            </a:lvl1pPr>
          </a:lstStyle>
          <a:p/>
        </p:txBody>
      </p:sp>
      <p:sp>
        <p:nvSpPr>
          <p:cNvPr id="72" name="Google Shape;72;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73" name="Shape 73"/>
        <p:cNvGrpSpPr/>
        <p:nvPr/>
      </p:nvGrpSpPr>
      <p:grpSpPr>
        <a:xfrm>
          <a:off x="0" y="0"/>
          <a:ext cx="0" cy="0"/>
          <a:chOff x="0" y="0"/>
          <a:chExt cx="0" cy="0"/>
        </a:xfrm>
      </p:grpSpPr>
      <p:grpSp>
        <p:nvGrpSpPr>
          <p:cNvPr id="74" name="Google Shape;74;p17"/>
          <p:cNvGrpSpPr/>
          <p:nvPr/>
        </p:nvGrpSpPr>
        <p:grpSpPr>
          <a:xfrm>
            <a:off x="830394" y="1191277"/>
            <a:ext cx="745763" cy="45826"/>
            <a:chOff x="4580561" y="2589004"/>
            <a:chExt cx="1064464" cy="25200"/>
          </a:xfrm>
        </p:grpSpPr>
        <p:sp>
          <p:nvSpPr>
            <p:cNvPr id="75" name="Google Shape;75;p1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78" name="Google Shape;78;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 name="Google Shape;81;p18"/>
          <p:cNvGrpSpPr/>
          <p:nvPr/>
        </p:nvGrpSpPr>
        <p:grpSpPr>
          <a:xfrm>
            <a:off x="830394" y="1191277"/>
            <a:ext cx="745763" cy="45826"/>
            <a:chOff x="4580561" y="2589004"/>
            <a:chExt cx="1064464" cy="25200"/>
          </a:xfrm>
        </p:grpSpPr>
        <p:sp>
          <p:nvSpPr>
            <p:cNvPr id="82" name="Google Shape;82;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1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85" name="Google Shape;85;p1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86" name="Google Shape;86;p18"/>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87" name="Google Shape;87;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19"/>
          <p:cNvGrpSpPr/>
          <p:nvPr/>
        </p:nvGrpSpPr>
        <p:grpSpPr>
          <a:xfrm>
            <a:off x="830394" y="1191277"/>
            <a:ext cx="745763" cy="45826"/>
            <a:chOff x="4580561" y="2589004"/>
            <a:chExt cx="1064464" cy="25200"/>
          </a:xfrm>
        </p:grpSpPr>
        <p:sp>
          <p:nvSpPr>
            <p:cNvPr id="91" name="Google Shape;9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1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94" name="Google Shape;94;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 name="Google Shape;97;p20"/>
          <p:cNvGrpSpPr/>
          <p:nvPr/>
        </p:nvGrpSpPr>
        <p:grpSpPr>
          <a:xfrm>
            <a:off x="830394" y="1191277"/>
            <a:ext cx="745763" cy="45826"/>
            <a:chOff x="4580561" y="2589004"/>
            <a:chExt cx="1064464" cy="25200"/>
          </a:xfrm>
        </p:grpSpPr>
        <p:sp>
          <p:nvSpPr>
            <p:cNvPr id="98" name="Google Shape;98;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20"/>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101" name="Google Shape;101;p20"/>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02" name="Google Shape;102;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3" name="Shape 103"/>
        <p:cNvGrpSpPr/>
        <p:nvPr/>
      </p:nvGrpSpPr>
      <p:grpSpPr>
        <a:xfrm>
          <a:off x="0" y="0"/>
          <a:ext cx="0" cy="0"/>
          <a:chOff x="0" y="0"/>
          <a:chExt cx="0" cy="0"/>
        </a:xfrm>
      </p:grpSpPr>
      <p:grpSp>
        <p:nvGrpSpPr>
          <p:cNvPr id="104" name="Google Shape;104;p21"/>
          <p:cNvGrpSpPr/>
          <p:nvPr/>
        </p:nvGrpSpPr>
        <p:grpSpPr>
          <a:xfrm>
            <a:off x="830394" y="4169151"/>
            <a:ext cx="745763" cy="45826"/>
            <a:chOff x="4580561" y="2589004"/>
            <a:chExt cx="1064464" cy="25200"/>
          </a:xfrm>
        </p:grpSpPr>
        <p:sp>
          <p:nvSpPr>
            <p:cNvPr id="105" name="Google Shape;105;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21"/>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08" name="Google Shape;108;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9" name="Shape 109"/>
        <p:cNvGrpSpPr/>
        <p:nvPr/>
      </p:nvGrpSpPr>
      <p:grpSpPr>
        <a:xfrm>
          <a:off x="0" y="0"/>
          <a:ext cx="0" cy="0"/>
          <a:chOff x="0" y="0"/>
          <a:chExt cx="0" cy="0"/>
        </a:xfrm>
      </p:grpSpPr>
      <p:sp>
        <p:nvSpPr>
          <p:cNvPr id="110" name="Google Shape;110;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22"/>
          <p:cNvGrpSpPr/>
          <p:nvPr/>
        </p:nvGrpSpPr>
        <p:grpSpPr>
          <a:xfrm>
            <a:off x="830394" y="1191277"/>
            <a:ext cx="745763" cy="45826"/>
            <a:chOff x="4580561" y="2589004"/>
            <a:chExt cx="1064464" cy="25200"/>
          </a:xfrm>
        </p:grpSpPr>
        <p:sp>
          <p:nvSpPr>
            <p:cNvPr id="112" name="Google Shape;112;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 name="Google Shape;114;p2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600"/>
              <a:buNone/>
              <a:defRPr sz="2600"/>
            </a:lvl1pPr>
            <a:lvl2pPr lvl="1" rtl="0" algn="l">
              <a:lnSpc>
                <a:spcPct val="100000"/>
              </a:lnSpc>
              <a:spcBef>
                <a:spcPts val="0"/>
              </a:spcBef>
              <a:spcAft>
                <a:spcPts val="0"/>
              </a:spcAft>
              <a:buSzPts val="2600"/>
              <a:buNone/>
              <a:defRPr sz="2600"/>
            </a:lvl2pPr>
            <a:lvl3pPr lvl="2" rtl="0" algn="l">
              <a:lnSpc>
                <a:spcPct val="100000"/>
              </a:lnSpc>
              <a:spcBef>
                <a:spcPts val="0"/>
              </a:spcBef>
              <a:spcAft>
                <a:spcPts val="0"/>
              </a:spcAft>
              <a:buSzPts val="2600"/>
              <a:buNone/>
              <a:defRPr sz="2600"/>
            </a:lvl3pPr>
            <a:lvl4pPr lvl="3" rtl="0" algn="l">
              <a:lnSpc>
                <a:spcPct val="100000"/>
              </a:lnSpc>
              <a:spcBef>
                <a:spcPts val="0"/>
              </a:spcBef>
              <a:spcAft>
                <a:spcPts val="0"/>
              </a:spcAft>
              <a:buSzPts val="2600"/>
              <a:buNone/>
              <a:defRPr sz="2600"/>
            </a:lvl4pPr>
            <a:lvl5pPr lvl="4" rtl="0" algn="l">
              <a:lnSpc>
                <a:spcPct val="100000"/>
              </a:lnSpc>
              <a:spcBef>
                <a:spcPts val="0"/>
              </a:spcBef>
              <a:spcAft>
                <a:spcPts val="0"/>
              </a:spcAft>
              <a:buSzPts val="2600"/>
              <a:buNone/>
              <a:defRPr sz="2600"/>
            </a:lvl5pPr>
            <a:lvl6pPr lvl="5" rtl="0" algn="l">
              <a:lnSpc>
                <a:spcPct val="100000"/>
              </a:lnSpc>
              <a:spcBef>
                <a:spcPts val="0"/>
              </a:spcBef>
              <a:spcAft>
                <a:spcPts val="0"/>
              </a:spcAft>
              <a:buSzPts val="2600"/>
              <a:buNone/>
              <a:defRPr sz="2600"/>
            </a:lvl6pPr>
            <a:lvl7pPr lvl="6" rtl="0" algn="l">
              <a:lnSpc>
                <a:spcPct val="100000"/>
              </a:lnSpc>
              <a:spcBef>
                <a:spcPts val="0"/>
              </a:spcBef>
              <a:spcAft>
                <a:spcPts val="0"/>
              </a:spcAft>
              <a:buSzPts val="2600"/>
              <a:buNone/>
              <a:defRPr sz="2600"/>
            </a:lvl7pPr>
            <a:lvl8pPr lvl="7" rtl="0" algn="l">
              <a:lnSpc>
                <a:spcPct val="100000"/>
              </a:lnSpc>
              <a:spcBef>
                <a:spcPts val="0"/>
              </a:spcBef>
              <a:spcAft>
                <a:spcPts val="0"/>
              </a:spcAft>
              <a:buSzPts val="2600"/>
              <a:buNone/>
              <a:defRPr sz="2600"/>
            </a:lvl8pPr>
            <a:lvl9pPr lvl="8" rtl="0" algn="l">
              <a:lnSpc>
                <a:spcPct val="100000"/>
              </a:lnSpc>
              <a:spcBef>
                <a:spcPts val="0"/>
              </a:spcBef>
              <a:spcAft>
                <a:spcPts val="0"/>
              </a:spcAft>
              <a:buSzPts val="2600"/>
              <a:buNone/>
              <a:defRPr sz="2600"/>
            </a:lvl9pPr>
          </a:lstStyle>
          <a:p/>
        </p:txBody>
      </p:sp>
      <p:sp>
        <p:nvSpPr>
          <p:cNvPr id="115" name="Google Shape;115;p2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116" name="Google Shape;116;p22"/>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17" name="Google Shape;117;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23"/>
          <p:cNvGrpSpPr/>
          <p:nvPr/>
        </p:nvGrpSpPr>
        <p:grpSpPr>
          <a:xfrm>
            <a:off x="830394" y="4169151"/>
            <a:ext cx="745763" cy="45826"/>
            <a:chOff x="4580561" y="2589004"/>
            <a:chExt cx="1064464" cy="25200"/>
          </a:xfrm>
        </p:grpSpPr>
        <p:sp>
          <p:nvSpPr>
            <p:cNvPr id="120" name="Google Shape;120;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2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8000"/>
              <a:buNone/>
              <a:defRPr sz="8000">
                <a:solidFill>
                  <a:schemeClr val="lt1"/>
                </a:solidFill>
              </a:defRPr>
            </a:lvl1pPr>
            <a:lvl2pPr lvl="1" rtl="0" algn="l">
              <a:lnSpc>
                <a:spcPct val="100000"/>
              </a:lnSpc>
              <a:spcBef>
                <a:spcPts val="0"/>
              </a:spcBef>
              <a:spcAft>
                <a:spcPts val="0"/>
              </a:spcAft>
              <a:buClr>
                <a:schemeClr val="lt1"/>
              </a:buClr>
              <a:buSzPts val="8000"/>
              <a:buNone/>
              <a:defRPr sz="8000">
                <a:solidFill>
                  <a:schemeClr val="lt1"/>
                </a:solidFill>
              </a:defRPr>
            </a:lvl2pPr>
            <a:lvl3pPr lvl="2" rtl="0" algn="l">
              <a:lnSpc>
                <a:spcPct val="100000"/>
              </a:lnSpc>
              <a:spcBef>
                <a:spcPts val="0"/>
              </a:spcBef>
              <a:spcAft>
                <a:spcPts val="0"/>
              </a:spcAft>
              <a:buClr>
                <a:schemeClr val="lt1"/>
              </a:buClr>
              <a:buSzPts val="8000"/>
              <a:buNone/>
              <a:defRPr sz="8000">
                <a:solidFill>
                  <a:schemeClr val="lt1"/>
                </a:solidFill>
              </a:defRPr>
            </a:lvl3pPr>
            <a:lvl4pPr lvl="3" rtl="0" algn="l">
              <a:lnSpc>
                <a:spcPct val="100000"/>
              </a:lnSpc>
              <a:spcBef>
                <a:spcPts val="0"/>
              </a:spcBef>
              <a:spcAft>
                <a:spcPts val="0"/>
              </a:spcAft>
              <a:buClr>
                <a:schemeClr val="lt1"/>
              </a:buClr>
              <a:buSzPts val="8000"/>
              <a:buNone/>
              <a:defRPr sz="8000">
                <a:solidFill>
                  <a:schemeClr val="lt1"/>
                </a:solidFill>
              </a:defRPr>
            </a:lvl4pPr>
            <a:lvl5pPr lvl="4" rtl="0" algn="l">
              <a:lnSpc>
                <a:spcPct val="100000"/>
              </a:lnSpc>
              <a:spcBef>
                <a:spcPts val="0"/>
              </a:spcBef>
              <a:spcAft>
                <a:spcPts val="0"/>
              </a:spcAft>
              <a:buClr>
                <a:schemeClr val="lt1"/>
              </a:buClr>
              <a:buSzPts val="8000"/>
              <a:buNone/>
              <a:defRPr sz="8000">
                <a:solidFill>
                  <a:schemeClr val="lt1"/>
                </a:solidFill>
              </a:defRPr>
            </a:lvl5pPr>
            <a:lvl6pPr lvl="5" rtl="0" algn="l">
              <a:lnSpc>
                <a:spcPct val="100000"/>
              </a:lnSpc>
              <a:spcBef>
                <a:spcPts val="0"/>
              </a:spcBef>
              <a:spcAft>
                <a:spcPts val="0"/>
              </a:spcAft>
              <a:buClr>
                <a:schemeClr val="lt1"/>
              </a:buClr>
              <a:buSzPts val="8000"/>
              <a:buNone/>
              <a:defRPr sz="8000">
                <a:solidFill>
                  <a:schemeClr val="lt1"/>
                </a:solidFill>
              </a:defRPr>
            </a:lvl6pPr>
            <a:lvl7pPr lvl="6" rtl="0" algn="l">
              <a:lnSpc>
                <a:spcPct val="100000"/>
              </a:lnSpc>
              <a:spcBef>
                <a:spcPts val="0"/>
              </a:spcBef>
              <a:spcAft>
                <a:spcPts val="0"/>
              </a:spcAft>
              <a:buClr>
                <a:schemeClr val="lt1"/>
              </a:buClr>
              <a:buSzPts val="8000"/>
              <a:buNone/>
              <a:defRPr sz="8000">
                <a:solidFill>
                  <a:schemeClr val="lt1"/>
                </a:solidFill>
              </a:defRPr>
            </a:lvl7pPr>
            <a:lvl8pPr lvl="7" rtl="0" algn="l">
              <a:lnSpc>
                <a:spcPct val="100000"/>
              </a:lnSpc>
              <a:spcBef>
                <a:spcPts val="0"/>
              </a:spcBef>
              <a:spcAft>
                <a:spcPts val="0"/>
              </a:spcAft>
              <a:buClr>
                <a:schemeClr val="lt1"/>
              </a:buClr>
              <a:buSzPts val="8000"/>
              <a:buNone/>
              <a:defRPr sz="8000">
                <a:solidFill>
                  <a:schemeClr val="lt1"/>
                </a:solidFill>
              </a:defRPr>
            </a:lvl8pPr>
            <a:lvl9pPr lvl="8" rtl="0"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3" name="Google Shape;123;p2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0"/>
              </a:spcBef>
              <a:spcAft>
                <a:spcPts val="0"/>
              </a:spcAft>
              <a:buClr>
                <a:schemeClr val="lt1"/>
              </a:buClr>
              <a:buSzPts val="1100"/>
              <a:buChar char="○"/>
              <a:defRPr>
                <a:solidFill>
                  <a:schemeClr val="lt1"/>
                </a:solidFill>
              </a:defRPr>
            </a:lvl2pPr>
            <a:lvl3pPr indent="-298450" lvl="2" marL="1371600" rtl="0" algn="l">
              <a:lnSpc>
                <a:spcPct val="115000"/>
              </a:lnSpc>
              <a:spcBef>
                <a:spcPts val="0"/>
              </a:spcBef>
              <a:spcAft>
                <a:spcPts val="0"/>
              </a:spcAft>
              <a:buClr>
                <a:schemeClr val="lt1"/>
              </a:buClr>
              <a:buSzPts val="1100"/>
              <a:buChar char="■"/>
              <a:defRPr>
                <a:solidFill>
                  <a:schemeClr val="lt1"/>
                </a:solidFill>
              </a:defRPr>
            </a:lvl3pPr>
            <a:lvl4pPr indent="-298450" lvl="3" marL="1828800" rtl="0" algn="l">
              <a:lnSpc>
                <a:spcPct val="115000"/>
              </a:lnSpc>
              <a:spcBef>
                <a:spcPts val="0"/>
              </a:spcBef>
              <a:spcAft>
                <a:spcPts val="0"/>
              </a:spcAft>
              <a:buClr>
                <a:schemeClr val="lt1"/>
              </a:buClr>
              <a:buSzPts val="1100"/>
              <a:buChar char="●"/>
              <a:defRPr>
                <a:solidFill>
                  <a:schemeClr val="lt1"/>
                </a:solidFill>
              </a:defRPr>
            </a:lvl4pPr>
            <a:lvl5pPr indent="-298450" lvl="4" marL="2286000" rtl="0" algn="l">
              <a:lnSpc>
                <a:spcPct val="115000"/>
              </a:lnSpc>
              <a:spcBef>
                <a:spcPts val="0"/>
              </a:spcBef>
              <a:spcAft>
                <a:spcPts val="0"/>
              </a:spcAft>
              <a:buClr>
                <a:schemeClr val="lt1"/>
              </a:buClr>
              <a:buSzPts val="1100"/>
              <a:buChar char="○"/>
              <a:defRPr>
                <a:solidFill>
                  <a:schemeClr val="lt1"/>
                </a:solidFill>
              </a:defRPr>
            </a:lvl5pPr>
            <a:lvl6pPr indent="-298450" lvl="5" marL="2743200" rtl="0" algn="l">
              <a:lnSpc>
                <a:spcPct val="115000"/>
              </a:lnSpc>
              <a:spcBef>
                <a:spcPts val="0"/>
              </a:spcBef>
              <a:spcAft>
                <a:spcPts val="0"/>
              </a:spcAft>
              <a:buClr>
                <a:schemeClr val="lt1"/>
              </a:buClr>
              <a:buSzPts val="1100"/>
              <a:buChar char="■"/>
              <a:defRPr>
                <a:solidFill>
                  <a:schemeClr val="lt1"/>
                </a:solidFill>
              </a:defRPr>
            </a:lvl6pPr>
            <a:lvl7pPr indent="-298450" lvl="6" marL="3200400" rtl="0" algn="l">
              <a:lnSpc>
                <a:spcPct val="115000"/>
              </a:lnSpc>
              <a:spcBef>
                <a:spcPts val="0"/>
              </a:spcBef>
              <a:spcAft>
                <a:spcPts val="0"/>
              </a:spcAft>
              <a:buClr>
                <a:schemeClr val="lt1"/>
              </a:buClr>
              <a:buSzPts val="1100"/>
              <a:buChar char="●"/>
              <a:defRPr>
                <a:solidFill>
                  <a:schemeClr val="lt1"/>
                </a:solidFill>
              </a:defRPr>
            </a:lvl7pPr>
            <a:lvl8pPr indent="-298450" lvl="7" marL="3657600" rtl="0" algn="l">
              <a:lnSpc>
                <a:spcPct val="115000"/>
              </a:lnSpc>
              <a:spcBef>
                <a:spcPts val="0"/>
              </a:spcBef>
              <a:spcAft>
                <a:spcPts val="0"/>
              </a:spcAft>
              <a:buClr>
                <a:schemeClr val="lt1"/>
              </a:buClr>
              <a:buSzPts val="1100"/>
              <a:buChar char="○"/>
              <a:defRPr>
                <a:solidFill>
                  <a:schemeClr val="lt1"/>
                </a:solidFill>
              </a:defRPr>
            </a:lvl8pPr>
            <a:lvl9pPr indent="-298450" lvl="8" marL="4114800" rtl="0" algn="l">
              <a:lnSpc>
                <a:spcPct val="115000"/>
              </a:lnSpc>
              <a:spcBef>
                <a:spcPts val="0"/>
              </a:spcBef>
              <a:spcAft>
                <a:spcPts val="0"/>
              </a:spcAft>
              <a:buClr>
                <a:schemeClr val="lt1"/>
              </a:buClr>
              <a:buSzPts val="1100"/>
              <a:buChar char="■"/>
              <a:defRPr>
                <a:solidFill>
                  <a:schemeClr val="lt1"/>
                </a:solidFill>
              </a:defRPr>
            </a:lvl9pPr>
          </a:lstStyle>
          <a:p/>
        </p:txBody>
      </p:sp>
      <p:sp>
        <p:nvSpPr>
          <p:cNvPr id="124" name="Google Shape;124;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9" name="Shape 129"/>
        <p:cNvGrpSpPr/>
        <p:nvPr/>
      </p:nvGrpSpPr>
      <p:grpSpPr>
        <a:xfrm>
          <a:off x="0" y="0"/>
          <a:ext cx="0" cy="0"/>
          <a:chOff x="0" y="0"/>
          <a:chExt cx="0" cy="0"/>
        </a:xfrm>
      </p:grpSpPr>
      <p:grpSp>
        <p:nvGrpSpPr>
          <p:cNvPr id="130" name="Google Shape;130;p25"/>
          <p:cNvGrpSpPr/>
          <p:nvPr/>
        </p:nvGrpSpPr>
        <p:grpSpPr>
          <a:xfrm>
            <a:off x="625966" y="299376"/>
            <a:ext cx="999312" cy="999312"/>
            <a:chOff x="348199" y="179450"/>
            <a:chExt cx="1116300" cy="1116300"/>
          </a:xfrm>
        </p:grpSpPr>
        <p:sp>
          <p:nvSpPr>
            <p:cNvPr id="131" name="Google Shape;131;p25"/>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5"/>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2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4" name="Google Shape;134;p25"/>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135" name="Google Shape;135;p2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6" name="Shape 136"/>
        <p:cNvGrpSpPr/>
        <p:nvPr/>
      </p:nvGrpSpPr>
      <p:grpSpPr>
        <a:xfrm>
          <a:off x="0" y="0"/>
          <a:ext cx="0" cy="0"/>
          <a:chOff x="0" y="0"/>
          <a:chExt cx="0" cy="0"/>
        </a:xfrm>
      </p:grpSpPr>
      <p:grpSp>
        <p:nvGrpSpPr>
          <p:cNvPr id="137" name="Google Shape;137;p26"/>
          <p:cNvGrpSpPr/>
          <p:nvPr/>
        </p:nvGrpSpPr>
        <p:grpSpPr>
          <a:xfrm>
            <a:off x="7343003" y="3409675"/>
            <a:ext cx="1691422" cy="1732548"/>
            <a:chOff x="7343003" y="3409675"/>
            <a:chExt cx="1691422" cy="1732548"/>
          </a:xfrm>
        </p:grpSpPr>
        <p:grpSp>
          <p:nvGrpSpPr>
            <p:cNvPr id="138" name="Google Shape;138;p26"/>
            <p:cNvGrpSpPr/>
            <p:nvPr/>
          </p:nvGrpSpPr>
          <p:grpSpPr>
            <a:xfrm>
              <a:off x="7343003" y="4453711"/>
              <a:ext cx="316800" cy="688512"/>
              <a:chOff x="7343003" y="4453711"/>
              <a:chExt cx="316800" cy="688512"/>
            </a:xfrm>
          </p:grpSpPr>
          <p:sp>
            <p:nvSpPr>
              <p:cNvPr id="139" name="Google Shape;139;p26"/>
              <p:cNvSpPr/>
              <p:nvPr/>
            </p:nvSpPr>
            <p:spPr>
              <a:xfrm>
                <a:off x="7343003"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6"/>
              <p:cNvSpPr/>
              <p:nvPr/>
            </p:nvSpPr>
            <p:spPr>
              <a:xfrm>
                <a:off x="7343003"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26"/>
            <p:cNvGrpSpPr/>
            <p:nvPr/>
          </p:nvGrpSpPr>
          <p:grpSpPr>
            <a:xfrm>
              <a:off x="7801210" y="4105700"/>
              <a:ext cx="316800" cy="1036523"/>
              <a:chOff x="7801210" y="4105700"/>
              <a:chExt cx="316800" cy="1036523"/>
            </a:xfrm>
          </p:grpSpPr>
          <p:sp>
            <p:nvSpPr>
              <p:cNvPr id="142" name="Google Shape;142;p26"/>
              <p:cNvSpPr/>
              <p:nvPr/>
            </p:nvSpPr>
            <p:spPr>
              <a:xfrm>
                <a:off x="7801210"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6"/>
              <p:cNvSpPr/>
              <p:nvPr/>
            </p:nvSpPr>
            <p:spPr>
              <a:xfrm>
                <a:off x="7801210"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6"/>
              <p:cNvSpPr/>
              <p:nvPr/>
            </p:nvSpPr>
            <p:spPr>
              <a:xfrm>
                <a:off x="7801210"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 name="Google Shape;145;p26"/>
            <p:cNvGrpSpPr/>
            <p:nvPr/>
          </p:nvGrpSpPr>
          <p:grpSpPr>
            <a:xfrm>
              <a:off x="8259418" y="3757688"/>
              <a:ext cx="316800" cy="1384535"/>
              <a:chOff x="8259418" y="3757688"/>
              <a:chExt cx="316800" cy="1384535"/>
            </a:xfrm>
          </p:grpSpPr>
          <p:sp>
            <p:nvSpPr>
              <p:cNvPr id="146" name="Google Shape;146;p26"/>
              <p:cNvSpPr/>
              <p:nvPr/>
            </p:nvSpPr>
            <p:spPr>
              <a:xfrm>
                <a:off x="8259418"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6"/>
              <p:cNvSpPr/>
              <p:nvPr/>
            </p:nvSpPr>
            <p:spPr>
              <a:xfrm>
                <a:off x="8259418"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6"/>
              <p:cNvSpPr/>
              <p:nvPr/>
            </p:nvSpPr>
            <p:spPr>
              <a:xfrm>
                <a:off x="8259418"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6"/>
              <p:cNvSpPr/>
              <p:nvPr/>
            </p:nvSpPr>
            <p:spPr>
              <a:xfrm>
                <a:off x="8259418"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26"/>
            <p:cNvGrpSpPr/>
            <p:nvPr/>
          </p:nvGrpSpPr>
          <p:grpSpPr>
            <a:xfrm>
              <a:off x="8717625" y="3409675"/>
              <a:ext cx="316800" cy="1732548"/>
              <a:chOff x="8717625" y="3409675"/>
              <a:chExt cx="316800" cy="1732548"/>
            </a:xfrm>
          </p:grpSpPr>
          <p:sp>
            <p:nvSpPr>
              <p:cNvPr id="151" name="Google Shape;151;p26"/>
              <p:cNvSpPr/>
              <p:nvPr/>
            </p:nvSpPr>
            <p:spPr>
              <a:xfrm>
                <a:off x="8717625"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a:off x="8717625"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a:off x="8717625"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p:nvPr/>
            </p:nvSpPr>
            <p:spPr>
              <a:xfrm>
                <a:off x="8717625" y="3409675"/>
                <a:ext cx="316800" cy="1732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6"/>
              <p:cNvSpPr/>
              <p:nvPr/>
            </p:nvSpPr>
            <p:spPr>
              <a:xfrm>
                <a:off x="8717625"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6" name="Google Shape;156;p26"/>
          <p:cNvGrpSpPr/>
          <p:nvPr/>
        </p:nvGrpSpPr>
        <p:grpSpPr>
          <a:xfrm>
            <a:off x="5043503" y="0"/>
            <a:ext cx="3814072" cy="3839102"/>
            <a:chOff x="5043503" y="0"/>
            <a:chExt cx="3814072" cy="3839102"/>
          </a:xfrm>
        </p:grpSpPr>
        <p:sp>
          <p:nvSpPr>
            <p:cNvPr id="157" name="Google Shape;157;p26"/>
            <p:cNvSpPr/>
            <p:nvPr/>
          </p:nvSpPr>
          <p:spPr>
            <a:xfrm>
              <a:off x="8460975" y="1817775"/>
              <a:ext cx="396600" cy="3966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rot="-9830444">
              <a:off x="6469759" y="3480727"/>
              <a:ext cx="320148" cy="32014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26"/>
            <p:cNvGrpSpPr/>
            <p:nvPr/>
          </p:nvGrpSpPr>
          <p:grpSpPr>
            <a:xfrm>
              <a:off x="7647815" y="2704283"/>
              <a:ext cx="635220" cy="635219"/>
              <a:chOff x="6725724" y="2701260"/>
              <a:chExt cx="1208101" cy="1208100"/>
            </a:xfrm>
          </p:grpSpPr>
          <p:sp>
            <p:nvSpPr>
              <p:cNvPr id="160" name="Google Shape;160;p26"/>
              <p:cNvSpPr/>
              <p:nvPr/>
            </p:nvSpPr>
            <p:spPr>
              <a:xfrm rot="5400000">
                <a:off x="6725725" y="2701260"/>
                <a:ext cx="1208100" cy="12081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rot="5400000">
                <a:off x="6725724" y="2701260"/>
                <a:ext cx="1208100" cy="1208100"/>
              </a:xfrm>
              <a:prstGeom prst="pie">
                <a:avLst>
                  <a:gd fmla="val 8244818" name="adj1"/>
                  <a:gd fmla="val 16246175"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6"/>
              <p:cNvSpPr/>
              <p:nvPr/>
            </p:nvSpPr>
            <p:spPr>
              <a:xfrm rot="5400000">
                <a:off x="6954988" y="2930398"/>
                <a:ext cx="749700" cy="7497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 name="Google Shape;163;p26"/>
            <p:cNvSpPr/>
            <p:nvPr/>
          </p:nvSpPr>
          <p:spPr>
            <a:xfrm>
              <a:off x="8460975" y="1817775"/>
              <a:ext cx="396600" cy="396600"/>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26"/>
            <p:cNvGrpSpPr/>
            <p:nvPr/>
          </p:nvGrpSpPr>
          <p:grpSpPr>
            <a:xfrm>
              <a:off x="7952718" y="179238"/>
              <a:ext cx="873165" cy="873002"/>
              <a:chOff x="7754428" y="208725"/>
              <a:chExt cx="541800" cy="541800"/>
            </a:xfrm>
          </p:grpSpPr>
          <p:sp>
            <p:nvSpPr>
              <p:cNvPr id="165" name="Google Shape;165;p26"/>
              <p:cNvSpPr/>
              <p:nvPr/>
            </p:nvSpPr>
            <p:spPr>
              <a:xfrm rot="-8647347">
                <a:off x="7831319" y="285616"/>
                <a:ext cx="388018" cy="38801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6"/>
              <p:cNvSpPr/>
              <p:nvPr/>
            </p:nvSpPr>
            <p:spPr>
              <a:xfrm rot="-8647347">
                <a:off x="7831319" y="285616"/>
                <a:ext cx="388018" cy="388018"/>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26"/>
            <p:cNvSpPr/>
            <p:nvPr/>
          </p:nvSpPr>
          <p:spPr>
            <a:xfrm>
              <a:off x="5399840" y="356365"/>
              <a:ext cx="2577000" cy="25770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2043858">
              <a:off x="5503813" y="460310"/>
              <a:ext cx="2369480" cy="236948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a:off x="5399795" y="360281"/>
              <a:ext cx="2577000" cy="2577000"/>
            </a:xfrm>
            <a:prstGeom prst="pie">
              <a:avLst>
                <a:gd fmla="val 8801158"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5399795" y="356358"/>
              <a:ext cx="2577000" cy="2577000"/>
            </a:xfrm>
            <a:prstGeom prst="pie">
              <a:avLst>
                <a:gd fmla="val 1255410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6"/>
            <p:cNvSpPr/>
            <p:nvPr/>
          </p:nvSpPr>
          <p:spPr>
            <a:xfrm rot="-9830444">
              <a:off x="6469759" y="3480726"/>
              <a:ext cx="320148" cy="320148"/>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6"/>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74" name="Google Shape;174;p26"/>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2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6" name="Shape 176"/>
        <p:cNvGrpSpPr/>
        <p:nvPr/>
      </p:nvGrpSpPr>
      <p:grpSpPr>
        <a:xfrm>
          <a:off x="0" y="0"/>
          <a:ext cx="0" cy="0"/>
          <a:chOff x="0" y="0"/>
          <a:chExt cx="0" cy="0"/>
        </a:xfrm>
      </p:grpSpPr>
      <p:grpSp>
        <p:nvGrpSpPr>
          <p:cNvPr id="177" name="Google Shape;177;p27"/>
          <p:cNvGrpSpPr/>
          <p:nvPr/>
        </p:nvGrpSpPr>
        <p:grpSpPr>
          <a:xfrm>
            <a:off x="146769" y="3406"/>
            <a:ext cx="1233214" cy="1384535"/>
            <a:chOff x="146769" y="3406"/>
            <a:chExt cx="1233214" cy="1384535"/>
          </a:xfrm>
        </p:grpSpPr>
        <p:grpSp>
          <p:nvGrpSpPr>
            <p:cNvPr id="178" name="Google Shape;178;p27"/>
            <p:cNvGrpSpPr/>
            <p:nvPr/>
          </p:nvGrpSpPr>
          <p:grpSpPr>
            <a:xfrm>
              <a:off x="1063183" y="3406"/>
              <a:ext cx="316800" cy="688513"/>
              <a:chOff x="1063183" y="3406"/>
              <a:chExt cx="316800" cy="688513"/>
            </a:xfrm>
          </p:grpSpPr>
          <p:sp>
            <p:nvSpPr>
              <p:cNvPr id="179" name="Google Shape;179;p27"/>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7"/>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27"/>
            <p:cNvGrpSpPr/>
            <p:nvPr/>
          </p:nvGrpSpPr>
          <p:grpSpPr>
            <a:xfrm>
              <a:off x="604976" y="3406"/>
              <a:ext cx="316800" cy="1036524"/>
              <a:chOff x="604976" y="3406"/>
              <a:chExt cx="316800" cy="1036524"/>
            </a:xfrm>
          </p:grpSpPr>
          <p:sp>
            <p:nvSpPr>
              <p:cNvPr id="182" name="Google Shape;182;p27"/>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7"/>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27"/>
            <p:cNvGrpSpPr/>
            <p:nvPr/>
          </p:nvGrpSpPr>
          <p:grpSpPr>
            <a:xfrm>
              <a:off x="146769" y="3406"/>
              <a:ext cx="316800" cy="1384535"/>
              <a:chOff x="146769" y="3406"/>
              <a:chExt cx="316800" cy="1384535"/>
            </a:xfrm>
          </p:grpSpPr>
          <p:sp>
            <p:nvSpPr>
              <p:cNvPr id="186" name="Google Shape;186;p27"/>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7"/>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7"/>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7"/>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0" name="Google Shape;190;p27"/>
          <p:cNvGrpSpPr/>
          <p:nvPr/>
        </p:nvGrpSpPr>
        <p:grpSpPr>
          <a:xfrm>
            <a:off x="6775084" y="2904008"/>
            <a:ext cx="2186147" cy="2239500"/>
            <a:chOff x="6775084" y="2904008"/>
            <a:chExt cx="2186147" cy="2239500"/>
          </a:xfrm>
        </p:grpSpPr>
        <p:grpSp>
          <p:nvGrpSpPr>
            <p:cNvPr id="191" name="Google Shape;191;p27"/>
            <p:cNvGrpSpPr/>
            <p:nvPr/>
          </p:nvGrpSpPr>
          <p:grpSpPr>
            <a:xfrm>
              <a:off x="6775084" y="4253708"/>
              <a:ext cx="409500" cy="889800"/>
              <a:chOff x="6775084" y="4253708"/>
              <a:chExt cx="409500" cy="889800"/>
            </a:xfrm>
          </p:grpSpPr>
          <p:sp>
            <p:nvSpPr>
              <p:cNvPr id="192" name="Google Shape;192;p27"/>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7"/>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27"/>
            <p:cNvGrpSpPr/>
            <p:nvPr/>
          </p:nvGrpSpPr>
          <p:grpSpPr>
            <a:xfrm>
              <a:off x="7367299" y="3804008"/>
              <a:ext cx="409500" cy="1339500"/>
              <a:chOff x="7367299" y="3804008"/>
              <a:chExt cx="409500" cy="1339500"/>
            </a:xfrm>
          </p:grpSpPr>
          <p:sp>
            <p:nvSpPr>
              <p:cNvPr id="195" name="Google Shape;195;p27"/>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7"/>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7"/>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27"/>
            <p:cNvGrpSpPr/>
            <p:nvPr/>
          </p:nvGrpSpPr>
          <p:grpSpPr>
            <a:xfrm>
              <a:off x="7959516" y="3354008"/>
              <a:ext cx="409500" cy="1789500"/>
              <a:chOff x="7959516" y="3354008"/>
              <a:chExt cx="409500" cy="1789500"/>
            </a:xfrm>
          </p:grpSpPr>
          <p:sp>
            <p:nvSpPr>
              <p:cNvPr id="199" name="Google Shape;199;p27"/>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7"/>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7"/>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7"/>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27"/>
            <p:cNvGrpSpPr/>
            <p:nvPr/>
          </p:nvGrpSpPr>
          <p:grpSpPr>
            <a:xfrm>
              <a:off x="8551731" y="2904008"/>
              <a:ext cx="409500" cy="2239500"/>
              <a:chOff x="8551731" y="2904008"/>
              <a:chExt cx="409500" cy="2239500"/>
            </a:xfrm>
          </p:grpSpPr>
          <p:sp>
            <p:nvSpPr>
              <p:cNvPr id="204" name="Google Shape;204;p2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7"/>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7"/>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7"/>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7"/>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9" name="Google Shape;209;p27"/>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210" name="Google Shape;210;p2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grpSp>
        <p:nvGrpSpPr>
          <p:cNvPr id="212" name="Google Shape;212;p28"/>
          <p:cNvGrpSpPr/>
          <p:nvPr/>
        </p:nvGrpSpPr>
        <p:grpSpPr>
          <a:xfrm>
            <a:off x="625966" y="299376"/>
            <a:ext cx="999312" cy="999312"/>
            <a:chOff x="348199" y="179450"/>
            <a:chExt cx="1116300" cy="1116300"/>
          </a:xfrm>
        </p:grpSpPr>
        <p:sp>
          <p:nvSpPr>
            <p:cNvPr id="213" name="Google Shape;213;p28"/>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8"/>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2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6" name="Google Shape;216;p28"/>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217" name="Google Shape;217;p28"/>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218" name="Google Shape;218;p2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 name="Shape 219"/>
        <p:cNvGrpSpPr/>
        <p:nvPr/>
      </p:nvGrpSpPr>
      <p:grpSpPr>
        <a:xfrm>
          <a:off x="0" y="0"/>
          <a:ext cx="0" cy="0"/>
          <a:chOff x="0" y="0"/>
          <a:chExt cx="0" cy="0"/>
        </a:xfrm>
      </p:grpSpPr>
      <p:grpSp>
        <p:nvGrpSpPr>
          <p:cNvPr id="220" name="Google Shape;220;p29"/>
          <p:cNvGrpSpPr/>
          <p:nvPr/>
        </p:nvGrpSpPr>
        <p:grpSpPr>
          <a:xfrm>
            <a:off x="625966" y="299376"/>
            <a:ext cx="999312" cy="999312"/>
            <a:chOff x="348199" y="179450"/>
            <a:chExt cx="1116300" cy="1116300"/>
          </a:xfrm>
        </p:grpSpPr>
        <p:sp>
          <p:nvSpPr>
            <p:cNvPr id="221" name="Google Shape;221;p29"/>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9"/>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 name="Google Shape;223;p2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4" name="Google Shape;224;p2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5" name="Shape 225"/>
        <p:cNvGrpSpPr/>
        <p:nvPr/>
      </p:nvGrpSpPr>
      <p:grpSpPr>
        <a:xfrm>
          <a:off x="0" y="0"/>
          <a:ext cx="0" cy="0"/>
          <a:chOff x="0" y="0"/>
          <a:chExt cx="0" cy="0"/>
        </a:xfrm>
      </p:grpSpPr>
      <p:grpSp>
        <p:nvGrpSpPr>
          <p:cNvPr id="226" name="Google Shape;226;p30"/>
          <p:cNvGrpSpPr/>
          <p:nvPr/>
        </p:nvGrpSpPr>
        <p:grpSpPr>
          <a:xfrm>
            <a:off x="625966" y="299376"/>
            <a:ext cx="999312" cy="999312"/>
            <a:chOff x="348199" y="179450"/>
            <a:chExt cx="1116300" cy="1116300"/>
          </a:xfrm>
        </p:grpSpPr>
        <p:sp>
          <p:nvSpPr>
            <p:cNvPr id="227" name="Google Shape;227;p30"/>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0"/>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 name="Google Shape;229;p30"/>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0" name="Google Shape;230;p30"/>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231" name="Google Shape;231;p3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32" name="Shape 232"/>
        <p:cNvGrpSpPr/>
        <p:nvPr/>
      </p:nvGrpSpPr>
      <p:grpSpPr>
        <a:xfrm>
          <a:off x="0" y="0"/>
          <a:ext cx="0" cy="0"/>
          <a:chOff x="0" y="0"/>
          <a:chExt cx="0" cy="0"/>
        </a:xfrm>
      </p:grpSpPr>
      <p:grpSp>
        <p:nvGrpSpPr>
          <p:cNvPr id="233" name="Google Shape;233;p31"/>
          <p:cNvGrpSpPr/>
          <p:nvPr/>
        </p:nvGrpSpPr>
        <p:grpSpPr>
          <a:xfrm>
            <a:off x="6866714" y="1359"/>
            <a:ext cx="2267522" cy="2601638"/>
            <a:chOff x="6790514" y="1359"/>
            <a:chExt cx="2267522" cy="2601638"/>
          </a:xfrm>
        </p:grpSpPr>
        <p:grpSp>
          <p:nvGrpSpPr>
            <p:cNvPr id="234" name="Google Shape;234;p31"/>
            <p:cNvGrpSpPr/>
            <p:nvPr/>
          </p:nvGrpSpPr>
          <p:grpSpPr>
            <a:xfrm>
              <a:off x="7067536" y="1359"/>
              <a:ext cx="1990500" cy="1990200"/>
              <a:chOff x="7067536" y="1359"/>
              <a:chExt cx="1990500" cy="1990200"/>
            </a:xfrm>
          </p:grpSpPr>
          <p:sp>
            <p:nvSpPr>
              <p:cNvPr id="235" name="Google Shape;235;p31"/>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1"/>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1"/>
              <p:cNvSpPr/>
              <p:nvPr/>
            </p:nvSpPr>
            <p:spPr>
              <a:xfrm rot="-8649154">
                <a:off x="7349962" y="283757"/>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p31"/>
            <p:cNvGrpSpPr/>
            <p:nvPr/>
          </p:nvGrpSpPr>
          <p:grpSpPr>
            <a:xfrm>
              <a:off x="8207126" y="1807997"/>
              <a:ext cx="795000" cy="795000"/>
              <a:chOff x="8207126" y="1807997"/>
              <a:chExt cx="795000" cy="795000"/>
            </a:xfrm>
          </p:grpSpPr>
          <p:sp>
            <p:nvSpPr>
              <p:cNvPr id="239" name="Google Shape;239;p31"/>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1"/>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 name="Google Shape;242;p31"/>
            <p:cNvGrpSpPr/>
            <p:nvPr/>
          </p:nvGrpSpPr>
          <p:grpSpPr>
            <a:xfrm>
              <a:off x="6790514" y="118857"/>
              <a:ext cx="548700" cy="548700"/>
              <a:chOff x="6790514" y="118857"/>
              <a:chExt cx="548700" cy="548700"/>
            </a:xfrm>
          </p:grpSpPr>
          <p:sp>
            <p:nvSpPr>
              <p:cNvPr id="243" name="Google Shape;243;p31"/>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1"/>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5" name="Google Shape;245;p31"/>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246" name="Google Shape;246;p3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7" name="Shape 247"/>
        <p:cNvGrpSpPr/>
        <p:nvPr/>
      </p:nvGrpSpPr>
      <p:grpSpPr>
        <a:xfrm>
          <a:off x="0" y="0"/>
          <a:ext cx="0" cy="0"/>
          <a:chOff x="0" y="0"/>
          <a:chExt cx="0" cy="0"/>
        </a:xfrm>
      </p:grpSpPr>
      <p:grpSp>
        <p:nvGrpSpPr>
          <p:cNvPr id="248" name="Google Shape;248;p32"/>
          <p:cNvGrpSpPr/>
          <p:nvPr/>
        </p:nvGrpSpPr>
        <p:grpSpPr>
          <a:xfrm>
            <a:off x="625966" y="299376"/>
            <a:ext cx="999312" cy="999312"/>
            <a:chOff x="348199" y="179450"/>
            <a:chExt cx="1116300" cy="1116300"/>
          </a:xfrm>
        </p:grpSpPr>
        <p:sp>
          <p:nvSpPr>
            <p:cNvPr id="249" name="Google Shape;249;p32"/>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2"/>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32"/>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2" name="Google Shape;252;p32"/>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253" name="Google Shape;253;p32"/>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0"/>
              </a:spcBef>
              <a:spcAft>
                <a:spcPts val="0"/>
              </a:spcAft>
              <a:buSzPts val="1100"/>
              <a:buChar char="○"/>
              <a:defRPr/>
            </a:lvl2pPr>
            <a:lvl3pPr indent="-298450" lvl="2" marL="1371600" rtl="0" algn="l">
              <a:lnSpc>
                <a:spcPct val="115000"/>
              </a:lnSpc>
              <a:spcBef>
                <a:spcPts val="0"/>
              </a:spcBef>
              <a:spcAft>
                <a:spcPts val="0"/>
              </a:spcAft>
              <a:buSzPts val="1100"/>
              <a:buChar char="■"/>
              <a:defRPr/>
            </a:lvl3pPr>
            <a:lvl4pPr indent="-298450" lvl="3" marL="1828800" rtl="0" algn="l">
              <a:lnSpc>
                <a:spcPct val="115000"/>
              </a:lnSpc>
              <a:spcBef>
                <a:spcPts val="0"/>
              </a:spcBef>
              <a:spcAft>
                <a:spcPts val="0"/>
              </a:spcAft>
              <a:buSzPts val="1100"/>
              <a:buChar char="●"/>
              <a:defRPr/>
            </a:lvl4pPr>
            <a:lvl5pPr indent="-298450" lvl="4" marL="2286000" rtl="0" algn="l">
              <a:lnSpc>
                <a:spcPct val="115000"/>
              </a:lnSpc>
              <a:spcBef>
                <a:spcPts val="0"/>
              </a:spcBef>
              <a:spcAft>
                <a:spcPts val="0"/>
              </a:spcAft>
              <a:buSzPts val="1100"/>
              <a:buChar char="○"/>
              <a:defRPr/>
            </a:lvl5pPr>
            <a:lvl6pPr indent="-298450" lvl="5" marL="2743200" rtl="0" algn="l">
              <a:lnSpc>
                <a:spcPct val="115000"/>
              </a:lnSpc>
              <a:spcBef>
                <a:spcPts val="0"/>
              </a:spcBef>
              <a:spcAft>
                <a:spcPts val="0"/>
              </a:spcAft>
              <a:buSzPts val="1100"/>
              <a:buChar char="■"/>
              <a:defRPr/>
            </a:lvl6pPr>
            <a:lvl7pPr indent="-298450" lvl="6" marL="3200400" rtl="0" algn="l">
              <a:lnSpc>
                <a:spcPct val="115000"/>
              </a:lnSpc>
              <a:spcBef>
                <a:spcPts val="0"/>
              </a:spcBef>
              <a:spcAft>
                <a:spcPts val="0"/>
              </a:spcAft>
              <a:buSzPts val="1100"/>
              <a:buChar char="●"/>
              <a:defRPr/>
            </a:lvl7pPr>
            <a:lvl8pPr indent="-298450" lvl="7" marL="3657600" rtl="0" algn="l">
              <a:lnSpc>
                <a:spcPct val="115000"/>
              </a:lnSpc>
              <a:spcBef>
                <a:spcPts val="0"/>
              </a:spcBef>
              <a:spcAft>
                <a:spcPts val="0"/>
              </a:spcAft>
              <a:buSzPts val="1100"/>
              <a:buChar char="○"/>
              <a:defRPr/>
            </a:lvl8pPr>
            <a:lvl9pPr indent="-298450" lvl="8" marL="4114800" rtl="0" algn="l">
              <a:lnSpc>
                <a:spcPct val="115000"/>
              </a:lnSpc>
              <a:spcBef>
                <a:spcPts val="0"/>
              </a:spcBef>
              <a:spcAft>
                <a:spcPts val="0"/>
              </a:spcAft>
              <a:buSzPts val="1100"/>
              <a:buChar char="■"/>
              <a:defRPr/>
            </a:lvl9pPr>
          </a:lstStyle>
          <a:p/>
        </p:txBody>
      </p:sp>
      <p:sp>
        <p:nvSpPr>
          <p:cNvPr id="254" name="Google Shape;254;p3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5" name="Shape 255"/>
        <p:cNvGrpSpPr/>
        <p:nvPr/>
      </p:nvGrpSpPr>
      <p:grpSpPr>
        <a:xfrm>
          <a:off x="0" y="0"/>
          <a:ext cx="0" cy="0"/>
          <a:chOff x="0" y="0"/>
          <a:chExt cx="0" cy="0"/>
        </a:xfrm>
      </p:grpSpPr>
      <p:grpSp>
        <p:nvGrpSpPr>
          <p:cNvPr id="256" name="Google Shape;256;p33"/>
          <p:cNvGrpSpPr/>
          <p:nvPr/>
        </p:nvGrpSpPr>
        <p:grpSpPr>
          <a:xfrm>
            <a:off x="713373" y="3847119"/>
            <a:ext cx="825392" cy="825392"/>
            <a:chOff x="348199" y="179450"/>
            <a:chExt cx="1116300" cy="1116300"/>
          </a:xfrm>
        </p:grpSpPr>
        <p:sp>
          <p:nvSpPr>
            <p:cNvPr id="257" name="Google Shape;257;p33"/>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3"/>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 name="Google Shape;259;p33"/>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rtl="0" algn="l">
              <a:lnSpc>
                <a:spcPct val="100000"/>
              </a:lnSpc>
              <a:spcBef>
                <a:spcPts val="0"/>
              </a:spcBef>
              <a:spcAft>
                <a:spcPts val="0"/>
              </a:spcAft>
              <a:buSzPts val="1300"/>
              <a:buNone/>
              <a:defRPr/>
            </a:lvl1pPr>
          </a:lstStyle>
          <a:p/>
        </p:txBody>
      </p:sp>
      <p:sp>
        <p:nvSpPr>
          <p:cNvPr id="260" name="Google Shape;260;p3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61" name="Shape 261"/>
        <p:cNvGrpSpPr/>
        <p:nvPr/>
      </p:nvGrpSpPr>
      <p:grpSpPr>
        <a:xfrm>
          <a:off x="0" y="0"/>
          <a:ext cx="0" cy="0"/>
          <a:chOff x="0" y="0"/>
          <a:chExt cx="0" cy="0"/>
        </a:xfrm>
      </p:grpSpPr>
      <p:grpSp>
        <p:nvGrpSpPr>
          <p:cNvPr id="262" name="Google Shape;262;p34"/>
          <p:cNvGrpSpPr/>
          <p:nvPr/>
        </p:nvGrpSpPr>
        <p:grpSpPr>
          <a:xfrm>
            <a:off x="49" y="4099200"/>
            <a:ext cx="9144039" cy="1044300"/>
            <a:chOff x="49" y="4099200"/>
            <a:chExt cx="9144039" cy="1044300"/>
          </a:xfrm>
        </p:grpSpPr>
        <p:grpSp>
          <p:nvGrpSpPr>
            <p:cNvPr id="263" name="Google Shape;263;p34"/>
            <p:cNvGrpSpPr/>
            <p:nvPr/>
          </p:nvGrpSpPr>
          <p:grpSpPr>
            <a:xfrm>
              <a:off x="49" y="4309200"/>
              <a:ext cx="231622" cy="834300"/>
              <a:chOff x="2688737" y="4301380"/>
              <a:chExt cx="231900" cy="834300"/>
            </a:xfrm>
          </p:grpSpPr>
          <p:sp>
            <p:nvSpPr>
              <p:cNvPr id="264" name="Google Shape;264;p3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4"/>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34"/>
            <p:cNvGrpSpPr/>
            <p:nvPr/>
          </p:nvGrpSpPr>
          <p:grpSpPr>
            <a:xfrm>
              <a:off x="371403" y="4099200"/>
              <a:ext cx="231622" cy="1044300"/>
              <a:chOff x="2688737" y="4091380"/>
              <a:chExt cx="231900" cy="1044300"/>
            </a:xfrm>
          </p:grpSpPr>
          <p:sp>
            <p:nvSpPr>
              <p:cNvPr id="269" name="Google Shape;269;p3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4"/>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4"/>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 name="Google Shape;274;p34"/>
            <p:cNvGrpSpPr/>
            <p:nvPr/>
          </p:nvGrpSpPr>
          <p:grpSpPr>
            <a:xfrm>
              <a:off x="742758" y="4309200"/>
              <a:ext cx="231622" cy="834300"/>
              <a:chOff x="2688737" y="4301380"/>
              <a:chExt cx="231900" cy="834300"/>
            </a:xfrm>
          </p:grpSpPr>
          <p:sp>
            <p:nvSpPr>
              <p:cNvPr id="275" name="Google Shape;275;p3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4"/>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 name="Google Shape;279;p34"/>
            <p:cNvGrpSpPr/>
            <p:nvPr/>
          </p:nvGrpSpPr>
          <p:grpSpPr>
            <a:xfrm>
              <a:off x="1114112" y="4518900"/>
              <a:ext cx="231622" cy="624600"/>
              <a:chOff x="2688737" y="4511080"/>
              <a:chExt cx="231900" cy="624600"/>
            </a:xfrm>
          </p:grpSpPr>
          <p:sp>
            <p:nvSpPr>
              <p:cNvPr id="280" name="Google Shape;280;p3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34"/>
            <p:cNvGrpSpPr/>
            <p:nvPr/>
          </p:nvGrpSpPr>
          <p:grpSpPr>
            <a:xfrm>
              <a:off x="1856753" y="4099200"/>
              <a:ext cx="231600" cy="1044300"/>
              <a:chOff x="1856753" y="4099200"/>
              <a:chExt cx="231600" cy="1044300"/>
            </a:xfrm>
          </p:grpSpPr>
          <p:sp>
            <p:nvSpPr>
              <p:cNvPr id="284" name="Google Shape;284;p3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4"/>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4"/>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4"/>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4"/>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34"/>
            <p:cNvGrpSpPr/>
            <p:nvPr/>
          </p:nvGrpSpPr>
          <p:grpSpPr>
            <a:xfrm>
              <a:off x="2228107" y="4309200"/>
              <a:ext cx="231600" cy="834300"/>
              <a:chOff x="2228107" y="4309200"/>
              <a:chExt cx="231600" cy="834300"/>
            </a:xfrm>
          </p:grpSpPr>
          <p:sp>
            <p:nvSpPr>
              <p:cNvPr id="290" name="Google Shape;290;p34"/>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4"/>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4"/>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4"/>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 name="Google Shape;294;p34"/>
            <p:cNvGrpSpPr/>
            <p:nvPr/>
          </p:nvGrpSpPr>
          <p:grpSpPr>
            <a:xfrm>
              <a:off x="2599462" y="4518900"/>
              <a:ext cx="231600" cy="624600"/>
              <a:chOff x="2599462" y="4518900"/>
              <a:chExt cx="231600" cy="624600"/>
            </a:xfrm>
          </p:grpSpPr>
          <p:sp>
            <p:nvSpPr>
              <p:cNvPr id="295" name="Google Shape;295;p34"/>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4"/>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4"/>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34"/>
            <p:cNvGrpSpPr/>
            <p:nvPr/>
          </p:nvGrpSpPr>
          <p:grpSpPr>
            <a:xfrm>
              <a:off x="3342171" y="4099200"/>
              <a:ext cx="231600" cy="1044300"/>
              <a:chOff x="3342171" y="4099200"/>
              <a:chExt cx="231600" cy="1044300"/>
            </a:xfrm>
          </p:grpSpPr>
          <p:sp>
            <p:nvSpPr>
              <p:cNvPr id="299" name="Google Shape;299;p34"/>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4"/>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4"/>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4"/>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4"/>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34"/>
            <p:cNvGrpSpPr/>
            <p:nvPr/>
          </p:nvGrpSpPr>
          <p:grpSpPr>
            <a:xfrm>
              <a:off x="3713525" y="4309200"/>
              <a:ext cx="231600" cy="834300"/>
              <a:chOff x="3713525" y="4309200"/>
              <a:chExt cx="231600" cy="834300"/>
            </a:xfrm>
          </p:grpSpPr>
          <p:sp>
            <p:nvSpPr>
              <p:cNvPr id="305" name="Google Shape;305;p34"/>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4"/>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4"/>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4"/>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 name="Google Shape;309;p34"/>
            <p:cNvGrpSpPr/>
            <p:nvPr/>
          </p:nvGrpSpPr>
          <p:grpSpPr>
            <a:xfrm>
              <a:off x="1485398" y="4309200"/>
              <a:ext cx="231600" cy="834300"/>
              <a:chOff x="1485398" y="4309200"/>
              <a:chExt cx="231600" cy="834300"/>
            </a:xfrm>
          </p:grpSpPr>
          <p:sp>
            <p:nvSpPr>
              <p:cNvPr id="310" name="Google Shape;310;p34"/>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4"/>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4"/>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4"/>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34"/>
            <p:cNvGrpSpPr/>
            <p:nvPr/>
          </p:nvGrpSpPr>
          <p:grpSpPr>
            <a:xfrm>
              <a:off x="4084879" y="4518900"/>
              <a:ext cx="231600" cy="624600"/>
              <a:chOff x="4084879" y="4518900"/>
              <a:chExt cx="231600" cy="624600"/>
            </a:xfrm>
          </p:grpSpPr>
          <p:sp>
            <p:nvSpPr>
              <p:cNvPr id="315" name="Google Shape;315;p34"/>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4"/>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4"/>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 name="Google Shape;318;p34"/>
            <p:cNvGrpSpPr/>
            <p:nvPr/>
          </p:nvGrpSpPr>
          <p:grpSpPr>
            <a:xfrm>
              <a:off x="2970816" y="4309200"/>
              <a:ext cx="231600" cy="834300"/>
              <a:chOff x="2970816" y="4309200"/>
              <a:chExt cx="231600" cy="834300"/>
            </a:xfrm>
          </p:grpSpPr>
          <p:sp>
            <p:nvSpPr>
              <p:cNvPr id="319" name="Google Shape;319;p34"/>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4"/>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4"/>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4"/>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 name="Google Shape;323;p34"/>
            <p:cNvGrpSpPr/>
            <p:nvPr/>
          </p:nvGrpSpPr>
          <p:grpSpPr>
            <a:xfrm>
              <a:off x="4456234" y="4309200"/>
              <a:ext cx="231600" cy="834300"/>
              <a:chOff x="4456234" y="4309200"/>
              <a:chExt cx="231600" cy="834300"/>
            </a:xfrm>
          </p:grpSpPr>
          <p:sp>
            <p:nvSpPr>
              <p:cNvPr id="324" name="Google Shape;324;p3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4"/>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4"/>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4"/>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 name="Google Shape;328;p34"/>
            <p:cNvGrpSpPr/>
            <p:nvPr/>
          </p:nvGrpSpPr>
          <p:grpSpPr>
            <a:xfrm>
              <a:off x="4827588" y="4099200"/>
              <a:ext cx="231600" cy="1044300"/>
              <a:chOff x="4827588" y="4099200"/>
              <a:chExt cx="231600" cy="1044300"/>
            </a:xfrm>
          </p:grpSpPr>
          <p:sp>
            <p:nvSpPr>
              <p:cNvPr id="329" name="Google Shape;329;p34"/>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4"/>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4"/>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4"/>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4"/>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p34"/>
            <p:cNvGrpSpPr/>
            <p:nvPr/>
          </p:nvGrpSpPr>
          <p:grpSpPr>
            <a:xfrm>
              <a:off x="5198943" y="4309200"/>
              <a:ext cx="231600" cy="834300"/>
              <a:chOff x="5198943" y="4309200"/>
              <a:chExt cx="231600" cy="834300"/>
            </a:xfrm>
          </p:grpSpPr>
          <p:sp>
            <p:nvSpPr>
              <p:cNvPr id="335" name="Google Shape;335;p34"/>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4"/>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4"/>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4"/>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34"/>
            <p:cNvGrpSpPr/>
            <p:nvPr/>
          </p:nvGrpSpPr>
          <p:grpSpPr>
            <a:xfrm>
              <a:off x="5570297" y="4518900"/>
              <a:ext cx="231600" cy="624600"/>
              <a:chOff x="5570297" y="4518900"/>
              <a:chExt cx="231600" cy="624600"/>
            </a:xfrm>
          </p:grpSpPr>
          <p:sp>
            <p:nvSpPr>
              <p:cNvPr id="340" name="Google Shape;340;p34"/>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4"/>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4"/>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 name="Google Shape;343;p34"/>
            <p:cNvGrpSpPr/>
            <p:nvPr/>
          </p:nvGrpSpPr>
          <p:grpSpPr>
            <a:xfrm>
              <a:off x="5941652" y="4309200"/>
              <a:ext cx="231600" cy="834300"/>
              <a:chOff x="5941652" y="4309200"/>
              <a:chExt cx="231600" cy="834300"/>
            </a:xfrm>
          </p:grpSpPr>
          <p:sp>
            <p:nvSpPr>
              <p:cNvPr id="344" name="Google Shape;344;p3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4"/>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4"/>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4"/>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8" name="Google Shape;348;p34"/>
            <p:cNvGrpSpPr/>
            <p:nvPr/>
          </p:nvGrpSpPr>
          <p:grpSpPr>
            <a:xfrm>
              <a:off x="6313006" y="4099200"/>
              <a:ext cx="231600" cy="1044300"/>
              <a:chOff x="6313006" y="4099200"/>
              <a:chExt cx="231600" cy="1044300"/>
            </a:xfrm>
          </p:grpSpPr>
          <p:sp>
            <p:nvSpPr>
              <p:cNvPr id="349" name="Google Shape;349;p34"/>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4"/>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4"/>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4"/>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 name="Google Shape;354;p34"/>
            <p:cNvGrpSpPr/>
            <p:nvPr/>
          </p:nvGrpSpPr>
          <p:grpSpPr>
            <a:xfrm>
              <a:off x="6684361" y="4309200"/>
              <a:ext cx="231600" cy="834300"/>
              <a:chOff x="6684361" y="4309200"/>
              <a:chExt cx="231600" cy="834300"/>
            </a:xfrm>
          </p:grpSpPr>
          <p:sp>
            <p:nvSpPr>
              <p:cNvPr id="355" name="Google Shape;355;p34"/>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 name="Google Shape;359;p34"/>
            <p:cNvGrpSpPr/>
            <p:nvPr/>
          </p:nvGrpSpPr>
          <p:grpSpPr>
            <a:xfrm>
              <a:off x="7055715" y="4518900"/>
              <a:ext cx="231600" cy="624600"/>
              <a:chOff x="7055715" y="4518900"/>
              <a:chExt cx="231600" cy="624600"/>
            </a:xfrm>
          </p:grpSpPr>
          <p:sp>
            <p:nvSpPr>
              <p:cNvPr id="360" name="Google Shape;360;p34"/>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4"/>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4"/>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3" name="Google Shape;363;p34"/>
            <p:cNvGrpSpPr/>
            <p:nvPr/>
          </p:nvGrpSpPr>
          <p:grpSpPr>
            <a:xfrm>
              <a:off x="7798424" y="4099200"/>
              <a:ext cx="231600" cy="1044300"/>
              <a:chOff x="7798424" y="4099200"/>
              <a:chExt cx="231600" cy="1044300"/>
            </a:xfrm>
          </p:grpSpPr>
          <p:sp>
            <p:nvSpPr>
              <p:cNvPr id="364" name="Google Shape;364;p3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4"/>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4"/>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4"/>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4"/>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 name="Google Shape;369;p34"/>
            <p:cNvGrpSpPr/>
            <p:nvPr/>
          </p:nvGrpSpPr>
          <p:grpSpPr>
            <a:xfrm>
              <a:off x="8169779" y="4309200"/>
              <a:ext cx="231600" cy="834300"/>
              <a:chOff x="8169779" y="4309200"/>
              <a:chExt cx="231600" cy="834300"/>
            </a:xfrm>
          </p:grpSpPr>
          <p:sp>
            <p:nvSpPr>
              <p:cNvPr id="370" name="Google Shape;370;p34"/>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4"/>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4"/>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4"/>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 name="Google Shape;374;p34"/>
            <p:cNvGrpSpPr/>
            <p:nvPr/>
          </p:nvGrpSpPr>
          <p:grpSpPr>
            <a:xfrm>
              <a:off x="7427070" y="4309200"/>
              <a:ext cx="231600" cy="834300"/>
              <a:chOff x="7427070" y="4309200"/>
              <a:chExt cx="231600" cy="834300"/>
            </a:xfrm>
          </p:grpSpPr>
          <p:sp>
            <p:nvSpPr>
              <p:cNvPr id="375" name="Google Shape;375;p34"/>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4"/>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4"/>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4"/>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34"/>
            <p:cNvGrpSpPr/>
            <p:nvPr/>
          </p:nvGrpSpPr>
          <p:grpSpPr>
            <a:xfrm>
              <a:off x="8541133" y="4518900"/>
              <a:ext cx="231600" cy="624600"/>
              <a:chOff x="8541133" y="4518900"/>
              <a:chExt cx="231600" cy="624600"/>
            </a:xfrm>
          </p:grpSpPr>
          <p:sp>
            <p:nvSpPr>
              <p:cNvPr id="380" name="Google Shape;380;p34"/>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4"/>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4"/>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 name="Google Shape;383;p34"/>
            <p:cNvGrpSpPr/>
            <p:nvPr/>
          </p:nvGrpSpPr>
          <p:grpSpPr>
            <a:xfrm>
              <a:off x="8912488" y="4309200"/>
              <a:ext cx="231600" cy="834300"/>
              <a:chOff x="8912488" y="4309200"/>
              <a:chExt cx="231600" cy="834300"/>
            </a:xfrm>
          </p:grpSpPr>
          <p:sp>
            <p:nvSpPr>
              <p:cNvPr id="384" name="Google Shape;384;p3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4"/>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4"/>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4"/>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88" name="Google Shape;388;p34"/>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8000"/>
              <a:buNone/>
              <a:defRPr sz="8000">
                <a:solidFill>
                  <a:schemeClr val="lt1"/>
                </a:solidFill>
              </a:defRPr>
            </a:lvl1pPr>
            <a:lvl2pPr lvl="1" rtl="0" algn="ctr">
              <a:lnSpc>
                <a:spcPct val="100000"/>
              </a:lnSpc>
              <a:spcBef>
                <a:spcPts val="0"/>
              </a:spcBef>
              <a:spcAft>
                <a:spcPts val="0"/>
              </a:spcAft>
              <a:buClr>
                <a:schemeClr val="lt1"/>
              </a:buClr>
              <a:buSzPts val="8000"/>
              <a:buNone/>
              <a:defRPr sz="8000">
                <a:solidFill>
                  <a:schemeClr val="lt1"/>
                </a:solidFill>
              </a:defRPr>
            </a:lvl2pPr>
            <a:lvl3pPr lvl="2" rtl="0" algn="ctr">
              <a:lnSpc>
                <a:spcPct val="100000"/>
              </a:lnSpc>
              <a:spcBef>
                <a:spcPts val="0"/>
              </a:spcBef>
              <a:spcAft>
                <a:spcPts val="0"/>
              </a:spcAft>
              <a:buClr>
                <a:schemeClr val="lt1"/>
              </a:buClr>
              <a:buSzPts val="8000"/>
              <a:buNone/>
              <a:defRPr sz="8000">
                <a:solidFill>
                  <a:schemeClr val="lt1"/>
                </a:solidFill>
              </a:defRPr>
            </a:lvl3pPr>
            <a:lvl4pPr lvl="3" rtl="0" algn="ctr">
              <a:lnSpc>
                <a:spcPct val="100000"/>
              </a:lnSpc>
              <a:spcBef>
                <a:spcPts val="0"/>
              </a:spcBef>
              <a:spcAft>
                <a:spcPts val="0"/>
              </a:spcAft>
              <a:buClr>
                <a:schemeClr val="lt1"/>
              </a:buClr>
              <a:buSzPts val="8000"/>
              <a:buNone/>
              <a:defRPr sz="8000">
                <a:solidFill>
                  <a:schemeClr val="lt1"/>
                </a:solidFill>
              </a:defRPr>
            </a:lvl4pPr>
            <a:lvl5pPr lvl="4" rtl="0" algn="ctr">
              <a:lnSpc>
                <a:spcPct val="100000"/>
              </a:lnSpc>
              <a:spcBef>
                <a:spcPts val="0"/>
              </a:spcBef>
              <a:spcAft>
                <a:spcPts val="0"/>
              </a:spcAft>
              <a:buClr>
                <a:schemeClr val="lt1"/>
              </a:buClr>
              <a:buSzPts val="8000"/>
              <a:buNone/>
              <a:defRPr sz="8000">
                <a:solidFill>
                  <a:schemeClr val="lt1"/>
                </a:solidFill>
              </a:defRPr>
            </a:lvl5pPr>
            <a:lvl6pPr lvl="5" rtl="0" algn="ctr">
              <a:lnSpc>
                <a:spcPct val="100000"/>
              </a:lnSpc>
              <a:spcBef>
                <a:spcPts val="0"/>
              </a:spcBef>
              <a:spcAft>
                <a:spcPts val="0"/>
              </a:spcAft>
              <a:buClr>
                <a:schemeClr val="lt1"/>
              </a:buClr>
              <a:buSzPts val="8000"/>
              <a:buNone/>
              <a:defRPr sz="8000">
                <a:solidFill>
                  <a:schemeClr val="lt1"/>
                </a:solidFill>
              </a:defRPr>
            </a:lvl6pPr>
            <a:lvl7pPr lvl="6" rtl="0" algn="ctr">
              <a:lnSpc>
                <a:spcPct val="100000"/>
              </a:lnSpc>
              <a:spcBef>
                <a:spcPts val="0"/>
              </a:spcBef>
              <a:spcAft>
                <a:spcPts val="0"/>
              </a:spcAft>
              <a:buClr>
                <a:schemeClr val="lt1"/>
              </a:buClr>
              <a:buSzPts val="8000"/>
              <a:buNone/>
              <a:defRPr sz="8000">
                <a:solidFill>
                  <a:schemeClr val="lt1"/>
                </a:solidFill>
              </a:defRPr>
            </a:lvl7pPr>
            <a:lvl8pPr lvl="7" rtl="0" algn="ctr">
              <a:lnSpc>
                <a:spcPct val="100000"/>
              </a:lnSpc>
              <a:spcBef>
                <a:spcPts val="0"/>
              </a:spcBef>
              <a:spcAft>
                <a:spcPts val="0"/>
              </a:spcAft>
              <a:buClr>
                <a:schemeClr val="lt1"/>
              </a:buClr>
              <a:buSzPts val="8000"/>
              <a:buNone/>
              <a:defRPr sz="8000">
                <a:solidFill>
                  <a:schemeClr val="lt1"/>
                </a:solidFill>
              </a:defRPr>
            </a:lvl8pPr>
            <a:lvl9pPr lvl="8" rtl="0"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389" name="Google Shape;389;p34"/>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rtl="0" algn="ctr">
              <a:lnSpc>
                <a:spcPct val="115000"/>
              </a:lnSpc>
              <a:spcBef>
                <a:spcPts val="0"/>
              </a:spcBef>
              <a:spcAft>
                <a:spcPts val="0"/>
              </a:spcAft>
              <a:buClr>
                <a:schemeClr val="lt1"/>
              </a:buClr>
              <a:buSzPts val="1300"/>
              <a:buChar char="●"/>
              <a:defRPr>
                <a:solidFill>
                  <a:schemeClr val="lt1"/>
                </a:solidFill>
              </a:defRPr>
            </a:lvl1pPr>
            <a:lvl2pPr indent="-298450" lvl="1" marL="914400" rtl="0" algn="ctr">
              <a:lnSpc>
                <a:spcPct val="115000"/>
              </a:lnSpc>
              <a:spcBef>
                <a:spcPts val="0"/>
              </a:spcBef>
              <a:spcAft>
                <a:spcPts val="0"/>
              </a:spcAft>
              <a:buClr>
                <a:schemeClr val="lt1"/>
              </a:buClr>
              <a:buSzPts val="1100"/>
              <a:buChar char="○"/>
              <a:defRPr>
                <a:solidFill>
                  <a:schemeClr val="lt1"/>
                </a:solidFill>
              </a:defRPr>
            </a:lvl2pPr>
            <a:lvl3pPr indent="-298450" lvl="2" marL="1371600" rtl="0" algn="ctr">
              <a:lnSpc>
                <a:spcPct val="115000"/>
              </a:lnSpc>
              <a:spcBef>
                <a:spcPts val="0"/>
              </a:spcBef>
              <a:spcAft>
                <a:spcPts val="0"/>
              </a:spcAft>
              <a:buClr>
                <a:schemeClr val="lt1"/>
              </a:buClr>
              <a:buSzPts val="1100"/>
              <a:buChar char="■"/>
              <a:defRPr>
                <a:solidFill>
                  <a:schemeClr val="lt1"/>
                </a:solidFill>
              </a:defRPr>
            </a:lvl3pPr>
            <a:lvl4pPr indent="-298450" lvl="3" marL="1828800" rtl="0" algn="ctr">
              <a:lnSpc>
                <a:spcPct val="115000"/>
              </a:lnSpc>
              <a:spcBef>
                <a:spcPts val="0"/>
              </a:spcBef>
              <a:spcAft>
                <a:spcPts val="0"/>
              </a:spcAft>
              <a:buClr>
                <a:schemeClr val="lt1"/>
              </a:buClr>
              <a:buSzPts val="1100"/>
              <a:buChar char="●"/>
              <a:defRPr>
                <a:solidFill>
                  <a:schemeClr val="lt1"/>
                </a:solidFill>
              </a:defRPr>
            </a:lvl4pPr>
            <a:lvl5pPr indent="-298450" lvl="4" marL="2286000" rtl="0" algn="ctr">
              <a:lnSpc>
                <a:spcPct val="115000"/>
              </a:lnSpc>
              <a:spcBef>
                <a:spcPts val="0"/>
              </a:spcBef>
              <a:spcAft>
                <a:spcPts val="0"/>
              </a:spcAft>
              <a:buClr>
                <a:schemeClr val="lt1"/>
              </a:buClr>
              <a:buSzPts val="1100"/>
              <a:buChar char="○"/>
              <a:defRPr>
                <a:solidFill>
                  <a:schemeClr val="lt1"/>
                </a:solidFill>
              </a:defRPr>
            </a:lvl5pPr>
            <a:lvl6pPr indent="-298450" lvl="5" marL="2743200" rtl="0" algn="ctr">
              <a:lnSpc>
                <a:spcPct val="115000"/>
              </a:lnSpc>
              <a:spcBef>
                <a:spcPts val="0"/>
              </a:spcBef>
              <a:spcAft>
                <a:spcPts val="0"/>
              </a:spcAft>
              <a:buClr>
                <a:schemeClr val="lt1"/>
              </a:buClr>
              <a:buSzPts val="1100"/>
              <a:buChar char="■"/>
              <a:defRPr>
                <a:solidFill>
                  <a:schemeClr val="lt1"/>
                </a:solidFill>
              </a:defRPr>
            </a:lvl6pPr>
            <a:lvl7pPr indent="-298450" lvl="6" marL="3200400" rtl="0" algn="ctr">
              <a:lnSpc>
                <a:spcPct val="115000"/>
              </a:lnSpc>
              <a:spcBef>
                <a:spcPts val="0"/>
              </a:spcBef>
              <a:spcAft>
                <a:spcPts val="0"/>
              </a:spcAft>
              <a:buClr>
                <a:schemeClr val="lt1"/>
              </a:buClr>
              <a:buSzPts val="1100"/>
              <a:buChar char="●"/>
              <a:defRPr>
                <a:solidFill>
                  <a:schemeClr val="lt1"/>
                </a:solidFill>
              </a:defRPr>
            </a:lvl7pPr>
            <a:lvl8pPr indent="-298450" lvl="7" marL="3657600" rtl="0" algn="ctr">
              <a:lnSpc>
                <a:spcPct val="115000"/>
              </a:lnSpc>
              <a:spcBef>
                <a:spcPts val="0"/>
              </a:spcBef>
              <a:spcAft>
                <a:spcPts val="0"/>
              </a:spcAft>
              <a:buClr>
                <a:schemeClr val="lt1"/>
              </a:buClr>
              <a:buSzPts val="1100"/>
              <a:buChar char="○"/>
              <a:defRPr>
                <a:solidFill>
                  <a:schemeClr val="lt1"/>
                </a:solidFill>
              </a:defRPr>
            </a:lvl8pPr>
            <a:lvl9pPr indent="-298450" lvl="8" marL="4114800" rtl="0" algn="ctr">
              <a:lnSpc>
                <a:spcPct val="115000"/>
              </a:lnSpc>
              <a:spcBef>
                <a:spcPts val="0"/>
              </a:spcBef>
              <a:spcAft>
                <a:spcPts val="0"/>
              </a:spcAft>
              <a:buClr>
                <a:schemeClr val="lt1"/>
              </a:buClr>
              <a:buSzPts val="1100"/>
              <a:buChar char="■"/>
              <a:defRPr>
                <a:solidFill>
                  <a:schemeClr val="lt1"/>
                </a:solidFill>
              </a:defRPr>
            </a:lvl9pPr>
          </a:lstStyle>
          <a:p/>
        </p:txBody>
      </p:sp>
      <p:sp>
        <p:nvSpPr>
          <p:cNvPr id="390" name="Google Shape;390;p3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1" name="Shape 391"/>
        <p:cNvGrpSpPr/>
        <p:nvPr/>
      </p:nvGrpSpPr>
      <p:grpSpPr>
        <a:xfrm>
          <a:off x="0" y="0"/>
          <a:ext cx="0" cy="0"/>
          <a:chOff x="0" y="0"/>
          <a:chExt cx="0" cy="0"/>
        </a:xfrm>
      </p:grpSpPr>
      <p:sp>
        <p:nvSpPr>
          <p:cNvPr id="392" name="Google Shape;392;p3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4.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127" name="Google Shape;12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128" name="Google Shape;128;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hyperlink" Target="https://cancerconsultindia.com/blog/breast-cancer-statistics-rise-of-breast-cancer-in-indi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ctrTitle"/>
          </p:nvPr>
        </p:nvSpPr>
        <p:spPr>
          <a:xfrm>
            <a:off x="372200" y="1358125"/>
            <a:ext cx="4857600" cy="23889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t>
            </a:r>
            <a:r>
              <a:rPr b="1" lang="en"/>
              <a:t>lassification of </a:t>
            </a:r>
            <a:r>
              <a:rPr b="1" lang="en"/>
              <a:t>Breast Cance</a:t>
            </a:r>
            <a:r>
              <a:rPr lang="en"/>
              <a:t>r </a:t>
            </a:r>
            <a:r>
              <a:rPr b="1" lang="en"/>
              <a:t>usi</a:t>
            </a:r>
            <a:r>
              <a:rPr lang="en"/>
              <a:t>ng T</a:t>
            </a:r>
            <a:r>
              <a:rPr b="1" lang="en"/>
              <a:t>ransfer </a:t>
            </a:r>
            <a:r>
              <a:rPr lang="en"/>
              <a:t>L</a:t>
            </a:r>
            <a:r>
              <a:rPr b="1" lang="en"/>
              <a:t>earning models</a:t>
            </a:r>
            <a:endParaRPr b="1"/>
          </a:p>
        </p:txBody>
      </p:sp>
      <p:pic>
        <p:nvPicPr>
          <p:cNvPr id="398" name="Google Shape;398;p36"/>
          <p:cNvPicPr preferRelativeResize="0"/>
          <p:nvPr/>
        </p:nvPicPr>
        <p:blipFill rotWithShape="1">
          <a:blip r:embed="rId3">
            <a:alphaModFix/>
          </a:blip>
          <a:srcRect b="0" l="0" r="0" t="0"/>
          <a:stretch/>
        </p:blipFill>
        <p:spPr>
          <a:xfrm>
            <a:off x="5542226" y="387100"/>
            <a:ext cx="2073900" cy="1552350"/>
          </a:xfrm>
          <a:prstGeom prst="rect">
            <a:avLst/>
          </a:prstGeom>
          <a:noFill/>
          <a:ln>
            <a:noFill/>
          </a:ln>
        </p:spPr>
      </p:pic>
      <p:sp>
        <p:nvSpPr>
          <p:cNvPr id="399" name="Google Shape;399;p36"/>
          <p:cNvSpPr txBox="1"/>
          <p:nvPr>
            <p:ph idx="4294967295" type="title"/>
          </p:nvPr>
        </p:nvSpPr>
        <p:spPr>
          <a:xfrm>
            <a:off x="5542225" y="3023700"/>
            <a:ext cx="2693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240"/>
              <a:t>Team Members</a:t>
            </a:r>
            <a:endParaRPr sz="2240"/>
          </a:p>
        </p:txBody>
      </p:sp>
      <p:sp>
        <p:nvSpPr>
          <p:cNvPr id="400" name="Google Shape;400;p36"/>
          <p:cNvSpPr txBox="1"/>
          <p:nvPr>
            <p:ph idx="4294967295" type="body"/>
          </p:nvPr>
        </p:nvSpPr>
        <p:spPr>
          <a:xfrm>
            <a:off x="5229800" y="3232125"/>
            <a:ext cx="3872100" cy="1763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b="1" sz="1600"/>
          </a:p>
          <a:p>
            <a:pPr indent="-374650" lvl="0" marL="457200" rtl="0" algn="l">
              <a:lnSpc>
                <a:spcPct val="115000"/>
              </a:lnSpc>
              <a:spcBef>
                <a:spcPts val="0"/>
              </a:spcBef>
              <a:spcAft>
                <a:spcPts val="0"/>
              </a:spcAft>
              <a:buSzPts val="2300"/>
              <a:buChar char="●"/>
            </a:pPr>
            <a:r>
              <a:rPr b="1" lang="en" sz="1804">
                <a:solidFill>
                  <a:srgbClr val="424242"/>
                </a:solidFill>
              </a:rPr>
              <a:t>Amogh Targe          (IEC2020018) </a:t>
            </a:r>
            <a:endParaRPr b="1" sz="1804">
              <a:solidFill>
                <a:srgbClr val="424242"/>
              </a:solidFill>
            </a:endParaRPr>
          </a:p>
          <a:p>
            <a:pPr indent="-374650" lvl="0" marL="457200" rtl="0" algn="l">
              <a:lnSpc>
                <a:spcPct val="115000"/>
              </a:lnSpc>
              <a:spcBef>
                <a:spcPts val="0"/>
              </a:spcBef>
              <a:spcAft>
                <a:spcPts val="0"/>
              </a:spcAft>
              <a:buSzPts val="2300"/>
              <a:buChar char="●"/>
            </a:pPr>
            <a:r>
              <a:rPr b="1" lang="en" sz="1804">
                <a:solidFill>
                  <a:srgbClr val="424242"/>
                </a:solidFill>
              </a:rPr>
              <a:t>Neeraj Gupta         (IEC2020083) </a:t>
            </a:r>
            <a:endParaRPr b="1" sz="1804">
              <a:solidFill>
                <a:srgbClr val="424242"/>
              </a:solidFill>
            </a:endParaRPr>
          </a:p>
          <a:p>
            <a:pPr indent="-374650" lvl="0" marL="457200" rtl="0" algn="l">
              <a:lnSpc>
                <a:spcPct val="115000"/>
              </a:lnSpc>
              <a:spcBef>
                <a:spcPts val="0"/>
              </a:spcBef>
              <a:spcAft>
                <a:spcPts val="0"/>
              </a:spcAft>
              <a:buSzPts val="2300"/>
              <a:buChar char="●"/>
            </a:pPr>
            <a:r>
              <a:rPr b="1" lang="en" sz="1804">
                <a:solidFill>
                  <a:srgbClr val="424242"/>
                </a:solidFill>
              </a:rPr>
              <a:t>Yashpal Chauhan (IEC2020134)</a:t>
            </a:r>
            <a:endParaRPr b="1" sz="1804">
              <a:solidFill>
                <a:srgbClr val="424242"/>
              </a:solidFill>
            </a:endParaRPr>
          </a:p>
        </p:txBody>
      </p:sp>
      <p:sp>
        <p:nvSpPr>
          <p:cNvPr id="401" name="Google Shape;401;p36"/>
          <p:cNvSpPr txBox="1"/>
          <p:nvPr/>
        </p:nvSpPr>
        <p:spPr>
          <a:xfrm>
            <a:off x="372200" y="4226325"/>
            <a:ext cx="26934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 sz="1900" u="none" cap="none" strike="noStrike">
                <a:solidFill>
                  <a:srgbClr val="000000"/>
                </a:solidFill>
                <a:latin typeface="Lato"/>
                <a:ea typeface="Lato"/>
                <a:cs typeface="Lato"/>
                <a:sym typeface="Lato"/>
              </a:rPr>
              <a:t>Under the guidance of: </a:t>
            </a:r>
            <a:endParaRPr b="0" i="0" sz="1900" u="none" cap="none" strike="noStrike">
              <a:solidFill>
                <a:srgbClr val="000000"/>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Lato"/>
                <a:ea typeface="Lato"/>
                <a:cs typeface="Lato"/>
                <a:sym typeface="Lato"/>
              </a:rPr>
              <a:t>Dr. Ramesh K Bhukya</a:t>
            </a:r>
            <a:endParaRPr b="1" i="0" sz="19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5"/>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Visualizing Dataset</a:t>
            </a:r>
            <a:endParaRPr i="1"/>
          </a:p>
        </p:txBody>
      </p:sp>
      <p:pic>
        <p:nvPicPr>
          <p:cNvPr id="475" name="Google Shape;475;p45"/>
          <p:cNvPicPr preferRelativeResize="0"/>
          <p:nvPr/>
        </p:nvPicPr>
        <p:blipFill>
          <a:blip r:embed="rId3">
            <a:alphaModFix/>
          </a:blip>
          <a:stretch>
            <a:fillRect/>
          </a:stretch>
        </p:blipFill>
        <p:spPr>
          <a:xfrm>
            <a:off x="152400" y="1635300"/>
            <a:ext cx="8839200" cy="1429657"/>
          </a:xfrm>
          <a:prstGeom prst="rect">
            <a:avLst/>
          </a:prstGeom>
          <a:noFill/>
          <a:ln>
            <a:noFill/>
          </a:ln>
        </p:spPr>
      </p:pic>
      <p:pic>
        <p:nvPicPr>
          <p:cNvPr id="476" name="Google Shape;476;p45"/>
          <p:cNvPicPr preferRelativeResize="0"/>
          <p:nvPr/>
        </p:nvPicPr>
        <p:blipFill>
          <a:blip r:embed="rId4">
            <a:alphaModFix/>
          </a:blip>
          <a:stretch>
            <a:fillRect/>
          </a:stretch>
        </p:blipFill>
        <p:spPr>
          <a:xfrm>
            <a:off x="152400" y="3275157"/>
            <a:ext cx="8839200" cy="14296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6"/>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Methodology </a:t>
            </a:r>
            <a:endParaRPr i="1"/>
          </a:p>
        </p:txBody>
      </p:sp>
      <p:sp>
        <p:nvSpPr>
          <p:cNvPr id="482" name="Google Shape;482;p46"/>
          <p:cNvSpPr txBox="1"/>
          <p:nvPr>
            <p:ph idx="1" type="body"/>
          </p:nvPr>
        </p:nvSpPr>
        <p:spPr>
          <a:xfrm>
            <a:off x="199000" y="1796025"/>
            <a:ext cx="8191500" cy="2633100"/>
          </a:xfrm>
          <a:prstGeom prst="rect">
            <a:avLst/>
          </a:prstGeom>
          <a:noFill/>
          <a:ln>
            <a:noFill/>
          </a:ln>
        </p:spPr>
        <p:txBody>
          <a:bodyPr anchorCtr="0" anchor="t" bIns="91425" lIns="91425" spcFirstLastPara="1" rIns="91425" wrap="square" tIns="91425">
            <a:noAutofit/>
          </a:bodyPr>
          <a:lstStyle/>
          <a:p>
            <a:pPr indent="-355600" lvl="0" marL="457200" rtl="0" algn="just">
              <a:lnSpc>
                <a:spcPct val="95000"/>
              </a:lnSpc>
              <a:spcBef>
                <a:spcPts val="0"/>
              </a:spcBef>
              <a:spcAft>
                <a:spcPts val="0"/>
              </a:spcAft>
              <a:buClr>
                <a:schemeClr val="dk2"/>
              </a:buClr>
              <a:buSzPts val="2000"/>
              <a:buChar char="●"/>
            </a:pPr>
            <a:r>
              <a:rPr lang="en" sz="2000">
                <a:solidFill>
                  <a:schemeClr val="dk2"/>
                </a:solidFill>
              </a:rPr>
              <a:t>I</a:t>
            </a:r>
            <a:r>
              <a:rPr lang="en" sz="2000">
                <a:solidFill>
                  <a:schemeClr val="dk2"/>
                </a:solidFill>
              </a:rPr>
              <a:t>mage classification by Convolutional Neural Networks (CNNs) with State of the Arts architecture.</a:t>
            </a:r>
            <a:endParaRPr sz="2000">
              <a:solidFill>
                <a:schemeClr val="dk2"/>
              </a:solidFill>
            </a:endParaRPr>
          </a:p>
          <a:p>
            <a:pPr indent="0" lvl="0" marL="0" rtl="0" algn="just">
              <a:lnSpc>
                <a:spcPct val="95000"/>
              </a:lnSpc>
              <a:spcBef>
                <a:spcPts val="0"/>
              </a:spcBef>
              <a:spcAft>
                <a:spcPts val="0"/>
              </a:spcAft>
              <a:buNone/>
            </a:pPr>
            <a:r>
              <a:t/>
            </a:r>
            <a:endParaRPr sz="2000">
              <a:solidFill>
                <a:schemeClr val="dk2"/>
              </a:solidFill>
            </a:endParaRPr>
          </a:p>
          <a:p>
            <a:pPr indent="-355600" lvl="0" marL="457200" rtl="0" algn="just">
              <a:lnSpc>
                <a:spcPct val="95000"/>
              </a:lnSpc>
              <a:spcBef>
                <a:spcPts val="0"/>
              </a:spcBef>
              <a:spcAft>
                <a:spcPts val="0"/>
              </a:spcAft>
              <a:buClr>
                <a:schemeClr val="dk2"/>
              </a:buClr>
              <a:buSzPts val="2000"/>
              <a:buChar char="●"/>
            </a:pPr>
            <a:r>
              <a:rPr lang="en" sz="2000">
                <a:solidFill>
                  <a:schemeClr val="dk2"/>
                </a:solidFill>
              </a:rPr>
              <a:t>Transfer learning.</a:t>
            </a:r>
            <a:endParaRPr sz="2000">
              <a:solidFill>
                <a:schemeClr val="dk2"/>
              </a:solidFill>
            </a:endParaRPr>
          </a:p>
          <a:p>
            <a:pPr indent="0" lvl="0" marL="0" rtl="0" algn="just">
              <a:lnSpc>
                <a:spcPct val="95000"/>
              </a:lnSpc>
              <a:spcBef>
                <a:spcPts val="0"/>
              </a:spcBef>
              <a:spcAft>
                <a:spcPts val="0"/>
              </a:spcAft>
              <a:buNone/>
            </a:pPr>
            <a:r>
              <a:t/>
            </a:r>
            <a:endParaRPr sz="2000">
              <a:solidFill>
                <a:schemeClr val="dk2"/>
              </a:solidFill>
            </a:endParaRPr>
          </a:p>
          <a:p>
            <a:pPr indent="-355600" lvl="0" marL="457200" rtl="0" algn="just">
              <a:lnSpc>
                <a:spcPct val="95000"/>
              </a:lnSpc>
              <a:spcBef>
                <a:spcPts val="0"/>
              </a:spcBef>
              <a:spcAft>
                <a:spcPts val="0"/>
              </a:spcAft>
              <a:buClr>
                <a:schemeClr val="dk2"/>
              </a:buClr>
              <a:buSzPts val="2000"/>
              <a:buChar char="●"/>
            </a:pPr>
            <a:r>
              <a:rPr lang="en" sz="2000">
                <a:solidFill>
                  <a:schemeClr val="dk2"/>
                </a:solidFill>
              </a:rPr>
              <a:t>BreaKHis dataset.</a:t>
            </a:r>
            <a:endParaRPr sz="2000">
              <a:solidFill>
                <a:schemeClr val="dk2"/>
              </a:solidFill>
            </a:endParaRPr>
          </a:p>
          <a:p>
            <a:pPr indent="0" lvl="0" marL="457200" rtl="0" algn="just">
              <a:lnSpc>
                <a:spcPct val="95000"/>
              </a:lnSpc>
              <a:spcBef>
                <a:spcPts val="0"/>
              </a:spcBef>
              <a:spcAft>
                <a:spcPts val="0"/>
              </a:spcAft>
              <a:buNone/>
            </a:pPr>
            <a:r>
              <a:t/>
            </a:r>
            <a:endParaRPr sz="2000">
              <a:solidFill>
                <a:schemeClr val="dk2"/>
              </a:solidFill>
            </a:endParaRPr>
          </a:p>
          <a:p>
            <a:pPr indent="-355600" lvl="0" marL="457200" rtl="0" algn="just">
              <a:lnSpc>
                <a:spcPct val="95000"/>
              </a:lnSpc>
              <a:spcBef>
                <a:spcPts val="0"/>
              </a:spcBef>
              <a:spcAft>
                <a:spcPts val="0"/>
              </a:spcAft>
              <a:buClr>
                <a:schemeClr val="dk2"/>
              </a:buClr>
              <a:buSzPts val="2000"/>
              <a:buChar char="●"/>
            </a:pPr>
            <a:r>
              <a:rPr lang="en" sz="2000">
                <a:solidFill>
                  <a:schemeClr val="dk2"/>
                </a:solidFill>
              </a:rPr>
              <a:t>Various Optimizations.</a:t>
            </a:r>
            <a:endParaRPr sz="2000">
              <a:solidFill>
                <a:schemeClr val="dk2"/>
              </a:solidFill>
            </a:endParaRPr>
          </a:p>
        </p:txBody>
      </p:sp>
      <p:sp>
        <p:nvSpPr>
          <p:cNvPr id="483" name="Google Shape;483;p46"/>
          <p:cNvSpPr/>
          <p:nvPr/>
        </p:nvSpPr>
        <p:spPr>
          <a:xfrm flipH="1" rot="10800000">
            <a:off x="226350" y="191771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6"/>
          <p:cNvSpPr/>
          <p:nvPr/>
        </p:nvSpPr>
        <p:spPr>
          <a:xfrm flipH="1" rot="10800000">
            <a:off x="226350" y="27305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6"/>
          <p:cNvSpPr/>
          <p:nvPr/>
        </p:nvSpPr>
        <p:spPr>
          <a:xfrm flipH="1" rot="10800000">
            <a:off x="226350" y="39365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6"/>
          <p:cNvSpPr/>
          <p:nvPr/>
        </p:nvSpPr>
        <p:spPr>
          <a:xfrm flipH="1" rot="10800000">
            <a:off x="226350" y="3308879"/>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txBox="1"/>
          <p:nvPr>
            <p:ph type="title"/>
          </p:nvPr>
        </p:nvSpPr>
        <p:spPr>
          <a:xfrm>
            <a:off x="623475" y="6016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28205"/>
              <a:buFont typeface="Arial"/>
              <a:buNone/>
            </a:pPr>
            <a:r>
              <a:rPr i="1" lang="en"/>
              <a:t>Methodology </a:t>
            </a:r>
            <a:endParaRPr i="1"/>
          </a:p>
          <a:p>
            <a:pPr indent="0" lvl="0" marL="0" rtl="0" algn="l">
              <a:lnSpc>
                <a:spcPct val="100000"/>
              </a:lnSpc>
              <a:spcBef>
                <a:spcPts val="0"/>
              </a:spcBef>
              <a:spcAft>
                <a:spcPts val="0"/>
              </a:spcAft>
              <a:buSzPct val="128205"/>
              <a:buNone/>
            </a:pPr>
            <a:r>
              <a:t/>
            </a:r>
            <a:endParaRPr/>
          </a:p>
        </p:txBody>
      </p:sp>
      <p:sp>
        <p:nvSpPr>
          <p:cNvPr id="492" name="Google Shape;492;p47"/>
          <p:cNvSpPr txBox="1"/>
          <p:nvPr>
            <p:ph idx="1" type="body"/>
          </p:nvPr>
        </p:nvSpPr>
        <p:spPr>
          <a:xfrm>
            <a:off x="245375" y="1487750"/>
            <a:ext cx="8524500" cy="27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800">
                <a:solidFill>
                  <a:srgbClr val="000000"/>
                </a:solidFill>
                <a:highlight>
                  <a:srgbClr val="FFFFFF"/>
                </a:highlight>
              </a:rPr>
              <a:t>The CNN model will be built on Deep CNN </a:t>
            </a:r>
            <a:r>
              <a:rPr lang="en" sz="1800">
                <a:solidFill>
                  <a:srgbClr val="000000"/>
                </a:solidFill>
                <a:highlight>
                  <a:srgbClr val="FFFFFF"/>
                </a:highlight>
              </a:rPr>
              <a:t>Architecture</a:t>
            </a:r>
            <a:r>
              <a:rPr lang="en" sz="1800">
                <a:solidFill>
                  <a:srgbClr val="000000"/>
                </a:solidFill>
                <a:highlight>
                  <a:srgbClr val="FFFFFF"/>
                </a:highlight>
              </a:rPr>
              <a:t>. </a:t>
            </a:r>
            <a:endParaRPr sz="1800">
              <a:solidFill>
                <a:srgbClr val="000000"/>
              </a:solidFill>
              <a:highlight>
                <a:srgbClr val="FFFFFF"/>
              </a:highlight>
            </a:endParaRPr>
          </a:p>
          <a:p>
            <a:pPr indent="0" lvl="0" marL="0" rtl="0" algn="l">
              <a:lnSpc>
                <a:spcPct val="115000"/>
              </a:lnSpc>
              <a:spcBef>
                <a:spcPts val="0"/>
              </a:spcBef>
              <a:spcAft>
                <a:spcPts val="0"/>
              </a:spcAft>
              <a:buSzPts val="1800"/>
              <a:buNone/>
            </a:pPr>
            <a:r>
              <a:t/>
            </a:r>
            <a:endParaRPr sz="1800">
              <a:solidFill>
                <a:srgbClr val="000000"/>
              </a:solidFill>
              <a:highlight>
                <a:srgbClr val="FFFFFF"/>
              </a:highlight>
            </a:endParaRPr>
          </a:p>
          <a:p>
            <a:pPr indent="0" lvl="0" marL="0" rtl="0" algn="l">
              <a:lnSpc>
                <a:spcPct val="115000"/>
              </a:lnSpc>
              <a:spcBef>
                <a:spcPts val="0"/>
              </a:spcBef>
              <a:spcAft>
                <a:spcPts val="0"/>
              </a:spcAft>
              <a:buSzPts val="1800"/>
              <a:buNone/>
            </a:pPr>
            <a:r>
              <a:rPr lang="en" sz="1800">
                <a:solidFill>
                  <a:srgbClr val="000000"/>
                </a:solidFill>
                <a:highlight>
                  <a:srgbClr val="FFFFFF"/>
                </a:highlight>
              </a:rPr>
              <a:t>The implementation consists :</a:t>
            </a:r>
            <a:endParaRPr sz="1800">
              <a:solidFill>
                <a:srgbClr val="000000"/>
              </a:solidFill>
              <a:highlight>
                <a:srgbClr val="FFFFFF"/>
              </a:highlight>
            </a:endParaRPr>
          </a:p>
          <a:p>
            <a:pPr indent="0" lvl="0" marL="0" rtl="0" algn="l">
              <a:lnSpc>
                <a:spcPct val="115000"/>
              </a:lnSpc>
              <a:spcBef>
                <a:spcPts val="0"/>
              </a:spcBef>
              <a:spcAft>
                <a:spcPts val="0"/>
              </a:spcAft>
              <a:buSzPts val="1800"/>
              <a:buNone/>
            </a:pPr>
            <a:r>
              <a:t/>
            </a:r>
            <a:endParaRPr sz="1800">
              <a:solidFill>
                <a:srgbClr val="000000"/>
              </a:solidFill>
              <a:highlight>
                <a:srgbClr val="FFFFFF"/>
              </a:highlight>
            </a:endParaRPr>
          </a:p>
          <a:p>
            <a:pPr indent="0" lvl="0" marL="0" rtl="0" algn="l">
              <a:lnSpc>
                <a:spcPct val="115000"/>
              </a:lnSpc>
              <a:spcBef>
                <a:spcPts val="0"/>
              </a:spcBef>
              <a:spcAft>
                <a:spcPts val="0"/>
              </a:spcAft>
              <a:buSzPts val="1800"/>
              <a:buNone/>
            </a:pPr>
            <a:r>
              <a:rPr b="1" lang="en" sz="1800">
                <a:solidFill>
                  <a:schemeClr val="dk2"/>
                </a:solidFill>
              </a:rPr>
              <a:t>Data Augmentation </a:t>
            </a:r>
            <a:r>
              <a:rPr lang="en" sz="1800">
                <a:solidFill>
                  <a:schemeClr val="dk2"/>
                </a:solidFill>
              </a:rPr>
              <a:t>- Images are randomly zoomed, rotated, horizontally and vertically flipped to increase the size of our dataset. This causes less familiarity in data and reduces overfitting. </a:t>
            </a:r>
            <a:endParaRPr sz="1800">
              <a:solidFill>
                <a:schemeClr val="dk2"/>
              </a:solidFill>
            </a:endParaRPr>
          </a:p>
          <a:p>
            <a:pPr indent="0" lvl="0" marL="0" rtl="0" algn="l">
              <a:lnSpc>
                <a:spcPct val="115000"/>
              </a:lnSpc>
              <a:spcBef>
                <a:spcPts val="1200"/>
              </a:spcBef>
              <a:spcAft>
                <a:spcPts val="1200"/>
              </a:spcAft>
              <a:buSzPts val="1800"/>
              <a:buNone/>
            </a:pPr>
            <a:r>
              <a:rPr b="1" lang="en" sz="1800">
                <a:solidFill>
                  <a:schemeClr val="dk2"/>
                </a:solidFill>
              </a:rPr>
              <a:t>Classification </a:t>
            </a:r>
            <a:r>
              <a:rPr lang="en" sz="1800">
                <a:solidFill>
                  <a:schemeClr val="dk2"/>
                </a:solidFill>
              </a:rPr>
              <a:t>- We have used Adam’s optimizer to classify the dataset into two categories i.e benign and malignant.</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8"/>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Methodology </a:t>
            </a:r>
            <a:endParaRPr i="1"/>
          </a:p>
        </p:txBody>
      </p:sp>
      <p:sp>
        <p:nvSpPr>
          <p:cNvPr id="498" name="Google Shape;498;p48"/>
          <p:cNvSpPr txBox="1"/>
          <p:nvPr>
            <p:ph idx="1" type="body"/>
          </p:nvPr>
        </p:nvSpPr>
        <p:spPr>
          <a:xfrm>
            <a:off x="99725" y="1772150"/>
            <a:ext cx="8403600" cy="3221700"/>
          </a:xfrm>
          <a:prstGeom prst="rect">
            <a:avLst/>
          </a:prstGeom>
          <a:noFill/>
          <a:ln>
            <a:noFill/>
          </a:ln>
        </p:spPr>
        <p:txBody>
          <a:bodyPr anchorCtr="0" anchor="t" bIns="91425" lIns="91425" spcFirstLastPara="1" rIns="91425" wrap="square" tIns="91425">
            <a:noAutofit/>
          </a:bodyPr>
          <a:lstStyle/>
          <a:p>
            <a:pPr indent="-355600" lvl="0" marL="457200" rtl="0" algn="just">
              <a:lnSpc>
                <a:spcPct val="95000"/>
              </a:lnSpc>
              <a:spcBef>
                <a:spcPts val="1200"/>
              </a:spcBef>
              <a:spcAft>
                <a:spcPts val="0"/>
              </a:spcAft>
              <a:buClr>
                <a:schemeClr val="dk2"/>
              </a:buClr>
              <a:buSzPts val="2000"/>
              <a:buChar char="●"/>
            </a:pPr>
            <a:r>
              <a:rPr lang="en" sz="2000">
                <a:solidFill>
                  <a:schemeClr val="dk2"/>
                </a:solidFill>
              </a:rPr>
              <a:t>CNN is trained by feeding it input to the first layer for feature extraction. </a:t>
            </a:r>
            <a:endParaRPr sz="2000">
              <a:solidFill>
                <a:schemeClr val="dk2"/>
              </a:solidFill>
            </a:endParaRPr>
          </a:p>
          <a:p>
            <a:pPr indent="-355600" lvl="0" marL="457200" rtl="0" algn="just">
              <a:lnSpc>
                <a:spcPct val="95000"/>
              </a:lnSpc>
              <a:spcBef>
                <a:spcPts val="0"/>
              </a:spcBef>
              <a:spcAft>
                <a:spcPts val="0"/>
              </a:spcAft>
              <a:buClr>
                <a:schemeClr val="dk2"/>
              </a:buClr>
              <a:buSzPts val="2000"/>
              <a:buChar char="●"/>
            </a:pPr>
            <a:r>
              <a:rPr lang="en" sz="2000">
                <a:solidFill>
                  <a:schemeClr val="dk2"/>
                </a:solidFill>
              </a:rPr>
              <a:t>Error is calculated.</a:t>
            </a:r>
            <a:endParaRPr sz="2000">
              <a:solidFill>
                <a:schemeClr val="dk2"/>
              </a:solidFill>
            </a:endParaRPr>
          </a:p>
          <a:p>
            <a:pPr indent="-355600" lvl="0" marL="457200" rtl="0" algn="just">
              <a:lnSpc>
                <a:spcPct val="95000"/>
              </a:lnSpc>
              <a:spcBef>
                <a:spcPts val="0"/>
              </a:spcBef>
              <a:spcAft>
                <a:spcPts val="0"/>
              </a:spcAft>
              <a:buClr>
                <a:schemeClr val="dk2"/>
              </a:buClr>
              <a:buSzPts val="2000"/>
              <a:buChar char="●"/>
            </a:pPr>
            <a:r>
              <a:rPr lang="en" sz="2000">
                <a:solidFill>
                  <a:schemeClr val="dk2"/>
                </a:solidFill>
              </a:rPr>
              <a:t>Parameters are tuned to minimize this error recursively </a:t>
            </a:r>
            <a:r>
              <a:rPr lang="en" sz="2000">
                <a:solidFill>
                  <a:schemeClr val="dk2"/>
                </a:solidFill>
              </a:rPr>
              <a:t>until</a:t>
            </a:r>
            <a:r>
              <a:rPr lang="en" sz="2000">
                <a:solidFill>
                  <a:schemeClr val="dk2"/>
                </a:solidFill>
              </a:rPr>
              <a:t> </a:t>
            </a:r>
            <a:r>
              <a:rPr lang="en" sz="2000">
                <a:solidFill>
                  <a:schemeClr val="dk2"/>
                </a:solidFill>
              </a:rPr>
              <a:t>the model accuracy </a:t>
            </a:r>
            <a:r>
              <a:rPr lang="en" sz="2000">
                <a:solidFill>
                  <a:schemeClr val="dk2"/>
                </a:solidFill>
              </a:rPr>
              <a:t>improves.</a:t>
            </a:r>
            <a:endParaRPr sz="2000">
              <a:solidFill>
                <a:schemeClr val="dk2"/>
              </a:solidFill>
            </a:endParaRPr>
          </a:p>
          <a:p>
            <a:pPr indent="-355600" lvl="0" marL="457200" rtl="0" algn="just">
              <a:lnSpc>
                <a:spcPct val="95000"/>
              </a:lnSpc>
              <a:spcBef>
                <a:spcPts val="0"/>
              </a:spcBef>
              <a:spcAft>
                <a:spcPts val="0"/>
              </a:spcAft>
              <a:buClr>
                <a:schemeClr val="dk2"/>
              </a:buClr>
              <a:buSzPts val="2000"/>
              <a:buChar char="●"/>
            </a:pPr>
            <a:r>
              <a:rPr lang="en" sz="2000">
                <a:solidFill>
                  <a:schemeClr val="dk2"/>
                </a:solidFill>
              </a:rPr>
              <a:t>The convolutional layers use the images for </a:t>
            </a:r>
            <a:r>
              <a:rPr lang="en" sz="2000">
                <a:solidFill>
                  <a:schemeClr val="dk2"/>
                </a:solidFill>
              </a:rPr>
              <a:t>feature extraction</a:t>
            </a:r>
            <a:r>
              <a:rPr lang="en" sz="2000">
                <a:solidFill>
                  <a:schemeClr val="dk2"/>
                </a:solidFill>
              </a:rPr>
              <a:t>, and then the pooling layers are used for feature choosing. (</a:t>
            </a:r>
            <a:r>
              <a:rPr lang="en" sz="2000">
                <a:solidFill>
                  <a:schemeClr val="dk2"/>
                </a:solidFill>
              </a:rPr>
              <a:t>Principal</a:t>
            </a:r>
            <a:r>
              <a:rPr lang="en" sz="2000">
                <a:solidFill>
                  <a:schemeClr val="dk2"/>
                </a:solidFill>
              </a:rPr>
              <a:t> Component Analysis).</a:t>
            </a:r>
            <a:endParaRPr sz="2000">
              <a:solidFill>
                <a:schemeClr val="dk2"/>
              </a:solidFill>
            </a:endParaRPr>
          </a:p>
        </p:txBody>
      </p:sp>
      <p:sp>
        <p:nvSpPr>
          <p:cNvPr id="499" name="Google Shape;499;p48"/>
          <p:cNvSpPr/>
          <p:nvPr/>
        </p:nvSpPr>
        <p:spPr>
          <a:xfrm flipH="1" rot="10800000">
            <a:off x="207650" y="192781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8"/>
          <p:cNvSpPr/>
          <p:nvPr/>
        </p:nvSpPr>
        <p:spPr>
          <a:xfrm flipH="1" rot="10800000">
            <a:off x="207650" y="24298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8"/>
          <p:cNvSpPr/>
          <p:nvPr/>
        </p:nvSpPr>
        <p:spPr>
          <a:xfrm flipH="1" rot="10800000">
            <a:off x="207650" y="278646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8"/>
          <p:cNvSpPr/>
          <p:nvPr/>
        </p:nvSpPr>
        <p:spPr>
          <a:xfrm flipH="1" rot="10800000">
            <a:off x="207650" y="329761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9"/>
          <p:cNvPicPr preferRelativeResize="0"/>
          <p:nvPr/>
        </p:nvPicPr>
        <p:blipFill rotWithShape="1">
          <a:blip r:embed="rId3">
            <a:alphaModFix/>
          </a:blip>
          <a:srcRect b="0" l="0" r="0" t="0"/>
          <a:stretch/>
        </p:blipFill>
        <p:spPr>
          <a:xfrm>
            <a:off x="3511075" y="759275"/>
            <a:ext cx="6013075" cy="4002150"/>
          </a:xfrm>
          <a:prstGeom prst="rect">
            <a:avLst/>
          </a:prstGeom>
          <a:noFill/>
          <a:ln>
            <a:noFill/>
          </a:ln>
        </p:spPr>
      </p:pic>
      <p:sp>
        <p:nvSpPr>
          <p:cNvPr id="508" name="Google Shape;508;p49"/>
          <p:cNvSpPr txBox="1"/>
          <p:nvPr/>
        </p:nvSpPr>
        <p:spPr>
          <a:xfrm>
            <a:off x="154057" y="3922668"/>
            <a:ext cx="28806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u="none" cap="none" strike="noStrike">
                <a:solidFill>
                  <a:srgbClr val="000000"/>
                </a:solidFill>
                <a:latin typeface="Arial"/>
                <a:ea typeface="Arial"/>
                <a:cs typeface="Arial"/>
                <a:sym typeface="Arial"/>
              </a:rPr>
              <a:t>Data Augmentation: </a:t>
            </a:r>
            <a:r>
              <a:rPr b="0" i="0" lang="en" u="none" cap="none" strike="noStrike">
                <a:solidFill>
                  <a:srgbClr val="000000"/>
                </a:solidFill>
                <a:latin typeface="Arial"/>
                <a:ea typeface="Arial"/>
                <a:cs typeface="Arial"/>
                <a:sym typeface="Arial"/>
              </a:rPr>
              <a:t>Randomly zoomed, flipped, rotated images</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509" name="Google Shape;509;p49"/>
          <p:cNvSpPr txBox="1"/>
          <p:nvPr/>
        </p:nvSpPr>
        <p:spPr>
          <a:xfrm>
            <a:off x="733706" y="729815"/>
            <a:ext cx="19662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 sz="2000" u="none" cap="none" strike="noStrike">
                <a:solidFill>
                  <a:srgbClr val="1A1A1A"/>
                </a:solidFill>
                <a:latin typeface="Raleway"/>
                <a:ea typeface="Raleway"/>
                <a:cs typeface="Raleway"/>
                <a:sym typeface="Raleway"/>
              </a:rPr>
              <a:t>Flowchart</a:t>
            </a:r>
            <a:endParaRPr b="0" i="1"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1" lang="en" sz="2000" u="none" cap="none" strike="noStrike">
                <a:solidFill>
                  <a:srgbClr val="000000"/>
                </a:solidFill>
                <a:latin typeface="Arial"/>
                <a:ea typeface="Arial"/>
                <a:cs typeface="Arial"/>
                <a:sym typeface="Arial"/>
              </a:rPr>
            </a:br>
            <a:endParaRPr b="0" i="1" sz="2000" u="none" cap="none" strike="noStrike">
              <a:solidFill>
                <a:srgbClr val="000000"/>
              </a:solidFill>
              <a:latin typeface="Arial"/>
              <a:ea typeface="Arial"/>
              <a:cs typeface="Arial"/>
              <a:sym typeface="Arial"/>
            </a:endParaRPr>
          </a:p>
        </p:txBody>
      </p:sp>
      <p:sp>
        <p:nvSpPr>
          <p:cNvPr id="510" name="Google Shape;510;p49"/>
          <p:cNvSpPr/>
          <p:nvPr/>
        </p:nvSpPr>
        <p:spPr>
          <a:xfrm>
            <a:off x="5292675" y="936025"/>
            <a:ext cx="2803200" cy="31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49"/>
          <p:cNvGrpSpPr/>
          <p:nvPr/>
        </p:nvGrpSpPr>
        <p:grpSpPr>
          <a:xfrm>
            <a:off x="236692" y="1981448"/>
            <a:ext cx="3101618" cy="1557825"/>
            <a:chOff x="6894650" y="2574740"/>
            <a:chExt cx="1445100" cy="492111"/>
          </a:xfrm>
        </p:grpSpPr>
        <p:sp>
          <p:nvSpPr>
            <p:cNvPr id="512" name="Google Shape;512;p49"/>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3810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3810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3810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3810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3810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49"/>
            <p:cNvCxnSpPr/>
            <p:nvPr/>
          </p:nvCxnSpPr>
          <p:spPr>
            <a:xfrm>
              <a:off x="6894650" y="2821921"/>
              <a:ext cx="1445100" cy="0"/>
            </a:xfrm>
            <a:prstGeom prst="straightConnector1">
              <a:avLst/>
            </a:prstGeom>
            <a:noFill/>
            <a:ln cap="flat" cmpd="sng" w="38100">
              <a:solidFill>
                <a:srgbClr val="869FB2"/>
              </a:solidFill>
              <a:prstDash val="solid"/>
              <a:round/>
              <a:headEnd len="med" w="med" type="none"/>
              <a:tailEnd len="med" w="med" type="none"/>
            </a:ln>
          </p:spPr>
        </p:cxnSp>
      </p:grpSp>
      <p:sp>
        <p:nvSpPr>
          <p:cNvPr id="518" name="Google Shape;518;p49"/>
          <p:cNvSpPr txBox="1"/>
          <p:nvPr/>
        </p:nvSpPr>
        <p:spPr>
          <a:xfrm>
            <a:off x="388702" y="2072615"/>
            <a:ext cx="82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595959"/>
                </a:solidFill>
                <a:latin typeface="Lato"/>
                <a:ea typeface="Lato"/>
                <a:cs typeface="Lato"/>
                <a:sym typeface="Lato"/>
              </a:rPr>
              <a:t>Input</a:t>
            </a:r>
            <a:endParaRPr b="1" sz="1100">
              <a:solidFill>
                <a:srgbClr val="595959"/>
              </a:solidFill>
              <a:latin typeface="Lato"/>
              <a:ea typeface="Lato"/>
              <a:cs typeface="Lato"/>
              <a:sym typeface="Lato"/>
            </a:endParaRPr>
          </a:p>
        </p:txBody>
      </p:sp>
      <p:sp>
        <p:nvSpPr>
          <p:cNvPr id="519" name="Google Shape;519;p49"/>
          <p:cNvSpPr txBox="1"/>
          <p:nvPr/>
        </p:nvSpPr>
        <p:spPr>
          <a:xfrm>
            <a:off x="1454217" y="2072615"/>
            <a:ext cx="82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595959"/>
                </a:solidFill>
                <a:latin typeface="Lato"/>
                <a:ea typeface="Lato"/>
                <a:cs typeface="Lato"/>
                <a:sym typeface="Lato"/>
              </a:rPr>
              <a:t>Build Model</a:t>
            </a:r>
            <a:endParaRPr b="1" sz="1100">
              <a:solidFill>
                <a:srgbClr val="595959"/>
              </a:solidFill>
              <a:latin typeface="Lato"/>
              <a:ea typeface="Lato"/>
              <a:cs typeface="Lato"/>
              <a:sym typeface="Lato"/>
            </a:endParaRPr>
          </a:p>
        </p:txBody>
      </p:sp>
      <p:sp>
        <p:nvSpPr>
          <p:cNvPr id="520" name="Google Shape;520;p49"/>
          <p:cNvSpPr txBox="1"/>
          <p:nvPr/>
        </p:nvSpPr>
        <p:spPr>
          <a:xfrm>
            <a:off x="2519710" y="2072634"/>
            <a:ext cx="889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595959"/>
                </a:solidFill>
                <a:latin typeface="Lato"/>
                <a:ea typeface="Lato"/>
                <a:cs typeface="Lato"/>
                <a:sym typeface="Lato"/>
              </a:rPr>
              <a:t>Compare Accuracy</a:t>
            </a:r>
            <a:endParaRPr b="1" sz="1100">
              <a:solidFill>
                <a:srgbClr val="595959"/>
              </a:solidFill>
              <a:latin typeface="Lato"/>
              <a:ea typeface="Lato"/>
              <a:cs typeface="Lato"/>
              <a:sym typeface="Lato"/>
            </a:endParaRPr>
          </a:p>
        </p:txBody>
      </p:sp>
      <p:sp>
        <p:nvSpPr>
          <p:cNvPr id="521" name="Google Shape;521;p49"/>
          <p:cNvSpPr txBox="1"/>
          <p:nvPr/>
        </p:nvSpPr>
        <p:spPr>
          <a:xfrm>
            <a:off x="799688" y="2918375"/>
            <a:ext cx="116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595959"/>
                </a:solidFill>
                <a:latin typeface="Lato"/>
                <a:ea typeface="Lato"/>
                <a:cs typeface="Lato"/>
                <a:sym typeface="Lato"/>
              </a:rPr>
              <a:t>Load Data / Augmentation</a:t>
            </a:r>
            <a:endParaRPr b="1" sz="1000">
              <a:solidFill>
                <a:srgbClr val="595959"/>
              </a:solidFill>
              <a:latin typeface="Lato"/>
              <a:ea typeface="Lato"/>
              <a:cs typeface="Lato"/>
              <a:sym typeface="Lato"/>
            </a:endParaRPr>
          </a:p>
        </p:txBody>
      </p:sp>
      <p:sp>
        <p:nvSpPr>
          <p:cNvPr id="522" name="Google Shape;522;p49"/>
          <p:cNvSpPr txBox="1"/>
          <p:nvPr/>
        </p:nvSpPr>
        <p:spPr>
          <a:xfrm>
            <a:off x="1965497" y="2903074"/>
            <a:ext cx="82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595959"/>
                </a:solidFill>
                <a:latin typeface="Lato"/>
                <a:ea typeface="Lato"/>
                <a:cs typeface="Lato"/>
                <a:sym typeface="Lato"/>
              </a:rPr>
              <a:t>Evaluate Model</a:t>
            </a:r>
            <a:endParaRPr b="1" sz="1100">
              <a:solidFill>
                <a:srgbClr val="595959"/>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0"/>
          <p:cNvSpPr txBox="1"/>
          <p:nvPr>
            <p:ph type="title"/>
          </p:nvPr>
        </p:nvSpPr>
        <p:spPr>
          <a:xfrm>
            <a:off x="663189" y="64215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Architecture</a:t>
            </a:r>
            <a:endParaRPr i="1"/>
          </a:p>
        </p:txBody>
      </p:sp>
      <p:pic>
        <p:nvPicPr>
          <p:cNvPr id="528" name="Google Shape;528;p50"/>
          <p:cNvPicPr preferRelativeResize="0"/>
          <p:nvPr/>
        </p:nvPicPr>
        <p:blipFill>
          <a:blip r:embed="rId3">
            <a:alphaModFix/>
          </a:blip>
          <a:stretch>
            <a:fillRect/>
          </a:stretch>
        </p:blipFill>
        <p:spPr>
          <a:xfrm>
            <a:off x="1668000" y="1379775"/>
            <a:ext cx="5423374" cy="3338299"/>
          </a:xfrm>
          <a:prstGeom prst="rect">
            <a:avLst/>
          </a:prstGeom>
          <a:noFill/>
          <a:ln cap="flat" cmpd="sng" w="9525">
            <a:solidFill>
              <a:schemeClr val="lt1"/>
            </a:solidFill>
            <a:prstDash val="solid"/>
            <a:round/>
            <a:headEnd len="sm" w="sm" type="none"/>
            <a:tailEnd len="sm" w="sm" type="none"/>
          </a:ln>
        </p:spPr>
      </p:pic>
      <p:sp>
        <p:nvSpPr>
          <p:cNvPr id="529" name="Google Shape;529;p50"/>
          <p:cNvSpPr txBox="1"/>
          <p:nvPr/>
        </p:nvSpPr>
        <p:spPr>
          <a:xfrm>
            <a:off x="2347250" y="4678300"/>
            <a:ext cx="432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highlight>
                  <a:schemeClr val="lt1"/>
                </a:highlight>
                <a:latin typeface="Courier New"/>
                <a:ea typeface="Courier New"/>
                <a:cs typeface="Courier New"/>
                <a:sym typeface="Courier New"/>
              </a:rPr>
              <a:t>https://doi.org/10.1371/journal.pone.0256500.g001</a:t>
            </a:r>
            <a:endParaRPr>
              <a:highlight>
                <a:schemeClr val="lt1"/>
              </a:highlight>
              <a:latin typeface="Courier New"/>
              <a:ea typeface="Courier New"/>
              <a:cs typeface="Courier New"/>
              <a:sym typeface="Courier New"/>
            </a:endParaRPr>
          </a:p>
        </p:txBody>
      </p:sp>
      <p:sp>
        <p:nvSpPr>
          <p:cNvPr id="530" name="Google Shape;530;p50"/>
          <p:cNvSpPr/>
          <p:nvPr/>
        </p:nvSpPr>
        <p:spPr>
          <a:xfrm>
            <a:off x="7384675" y="2831125"/>
            <a:ext cx="1442700" cy="1031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Convolutional Layers</a:t>
            </a:r>
            <a:endParaRPr b="1" sz="1000">
              <a:latin typeface="Lato"/>
              <a:ea typeface="Lato"/>
              <a:cs typeface="Lato"/>
              <a:sym typeface="Lato"/>
            </a:endParaRPr>
          </a:p>
          <a:p>
            <a:pPr indent="0" lvl="0" marL="0" rtl="0" algn="l">
              <a:spcBef>
                <a:spcPts val="0"/>
              </a:spcBef>
              <a:spcAft>
                <a:spcPts val="0"/>
              </a:spcAft>
              <a:buNone/>
            </a:pPr>
            <a:r>
              <a:rPr b="1" lang="en" sz="1000">
                <a:latin typeface="Lato"/>
                <a:ea typeface="Lato"/>
                <a:cs typeface="Lato"/>
                <a:sym typeface="Lato"/>
              </a:rPr>
              <a:t>Pooling Layers</a:t>
            </a:r>
            <a:endParaRPr b="1" sz="1000">
              <a:latin typeface="Lato"/>
              <a:ea typeface="Lato"/>
              <a:cs typeface="Lato"/>
              <a:sym typeface="Lato"/>
            </a:endParaRPr>
          </a:p>
          <a:p>
            <a:pPr indent="0" lvl="0" marL="0" rtl="0" algn="l">
              <a:spcBef>
                <a:spcPts val="0"/>
              </a:spcBef>
              <a:spcAft>
                <a:spcPts val="0"/>
              </a:spcAft>
              <a:buNone/>
            </a:pPr>
            <a:r>
              <a:t/>
            </a:r>
            <a:endParaRPr b="1" sz="1000">
              <a:latin typeface="Lato"/>
              <a:ea typeface="Lato"/>
              <a:cs typeface="Lato"/>
              <a:sym typeface="Lato"/>
            </a:endParaRPr>
          </a:p>
        </p:txBody>
      </p:sp>
      <p:pic>
        <p:nvPicPr>
          <p:cNvPr id="531" name="Google Shape;531;p50"/>
          <p:cNvPicPr preferRelativeResize="0"/>
          <p:nvPr/>
        </p:nvPicPr>
        <p:blipFill>
          <a:blip r:embed="rId4">
            <a:alphaModFix/>
          </a:blip>
          <a:stretch>
            <a:fillRect/>
          </a:stretch>
        </p:blipFill>
        <p:spPr>
          <a:xfrm rot="-5400000">
            <a:off x="1718626" y="2674200"/>
            <a:ext cx="882299" cy="749450"/>
          </a:xfrm>
          <a:prstGeom prst="rect">
            <a:avLst/>
          </a:prstGeom>
          <a:noFill/>
          <a:ln cap="flat" cmpd="sng" w="9525">
            <a:solidFill>
              <a:schemeClr val="lt1"/>
            </a:solidFill>
            <a:prstDash val="solid"/>
            <a:round/>
            <a:headEnd len="sm" w="sm" type="none"/>
            <a:tailEnd len="sm" w="sm" type="none"/>
          </a:ln>
        </p:spPr>
      </p:pic>
      <p:sp>
        <p:nvSpPr>
          <p:cNvPr id="532" name="Google Shape;532;p50"/>
          <p:cNvSpPr/>
          <p:nvPr/>
        </p:nvSpPr>
        <p:spPr>
          <a:xfrm>
            <a:off x="1786007" y="2361687"/>
            <a:ext cx="748500" cy="29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Lato"/>
                <a:ea typeface="Lato"/>
                <a:cs typeface="Lato"/>
                <a:sym typeface="Lato"/>
              </a:rPr>
              <a:t>BreakHis</a:t>
            </a:r>
            <a:endParaRPr b="1" sz="1000">
              <a:latin typeface="Lato"/>
              <a:ea typeface="Lato"/>
              <a:cs typeface="Lato"/>
              <a:sym typeface="Lato"/>
            </a:endParaRPr>
          </a:p>
        </p:txBody>
      </p:sp>
      <p:sp>
        <p:nvSpPr>
          <p:cNvPr id="533" name="Google Shape;533;p50"/>
          <p:cNvSpPr/>
          <p:nvPr/>
        </p:nvSpPr>
        <p:spPr>
          <a:xfrm>
            <a:off x="7210075" y="3045650"/>
            <a:ext cx="174600" cy="437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0"/>
          <p:cNvSpPr txBox="1"/>
          <p:nvPr/>
        </p:nvSpPr>
        <p:spPr>
          <a:xfrm>
            <a:off x="7384675" y="2691650"/>
            <a:ext cx="107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Blocks</a:t>
            </a:r>
            <a:endParaRPr b="1" sz="11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Benefits</a:t>
            </a:r>
            <a:r>
              <a:rPr lang="en"/>
              <a:t> Of Transfer Learning</a:t>
            </a:r>
            <a:endParaRPr/>
          </a:p>
        </p:txBody>
      </p:sp>
      <p:sp>
        <p:nvSpPr>
          <p:cNvPr id="540" name="Google Shape;540;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500">
                <a:solidFill>
                  <a:srgbClr val="292929"/>
                </a:solidFill>
                <a:highlight>
                  <a:srgbClr val="FFFFFF"/>
                </a:highlight>
                <a:latin typeface="Georgia"/>
                <a:ea typeface="Georgia"/>
                <a:cs typeface="Georgia"/>
                <a:sym typeface="Georgia"/>
              </a:rPr>
              <a:t>Transfer learning will help the engineers to perform deep learning tasks with very less data and resources.</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Using a suitable pre-trained model will help to produce more accurate results </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Transfer Learning speedup training process.</a:t>
            </a:r>
            <a:endParaRPr sz="1500">
              <a:solidFill>
                <a:srgbClr val="292929"/>
              </a:solidFill>
              <a:highlight>
                <a:srgbClr val="FFFFFF"/>
              </a:highlight>
              <a:latin typeface="Georgia"/>
              <a:ea typeface="Georgia"/>
              <a:cs typeface="Georgia"/>
              <a:sym typeface="Georgia"/>
            </a:endParaRPr>
          </a:p>
          <a:p>
            <a:pPr indent="0" lvl="0" marL="45720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pic>
        <p:nvPicPr>
          <p:cNvPr id="541" name="Google Shape;541;p51"/>
          <p:cNvPicPr preferRelativeResize="0"/>
          <p:nvPr/>
        </p:nvPicPr>
        <p:blipFill>
          <a:blip r:embed="rId3">
            <a:alphaModFix/>
          </a:blip>
          <a:stretch>
            <a:fillRect/>
          </a:stretch>
        </p:blipFill>
        <p:spPr>
          <a:xfrm>
            <a:off x="5490425" y="3311662"/>
            <a:ext cx="3484399" cy="1719975"/>
          </a:xfrm>
          <a:prstGeom prst="rect">
            <a:avLst/>
          </a:prstGeom>
          <a:noFill/>
          <a:ln>
            <a:noFill/>
          </a:ln>
        </p:spPr>
      </p:pic>
      <p:sp>
        <p:nvSpPr>
          <p:cNvPr id="542" name="Google Shape;542;p51"/>
          <p:cNvSpPr/>
          <p:nvPr/>
        </p:nvSpPr>
        <p:spPr>
          <a:xfrm>
            <a:off x="338425" y="3324825"/>
            <a:ext cx="4822200" cy="17766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543" name="Google Shape;543;p51"/>
          <p:cNvSpPr txBox="1"/>
          <p:nvPr/>
        </p:nvSpPr>
        <p:spPr>
          <a:xfrm>
            <a:off x="482275" y="3340488"/>
            <a:ext cx="45681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292929"/>
              </a:buClr>
              <a:buSzPts val="1200"/>
              <a:buFont typeface="Georgia"/>
              <a:buChar char="●"/>
            </a:pPr>
            <a:r>
              <a:rPr b="1" i="1" lang="en" sz="1200">
                <a:solidFill>
                  <a:srgbClr val="292929"/>
                </a:solidFill>
                <a:highlight>
                  <a:srgbClr val="FFFFFF"/>
                </a:highlight>
                <a:latin typeface="Georgia"/>
                <a:ea typeface="Georgia"/>
                <a:cs typeface="Georgia"/>
                <a:sym typeface="Georgia"/>
              </a:rPr>
              <a:t>One of the biggest limitations of transfer learning is the problem of negative transfer.</a:t>
            </a:r>
            <a:endParaRPr b="1" i="1" sz="12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rgbClr val="292929"/>
              </a:solidFill>
              <a:highlight>
                <a:srgbClr val="FFFFFF"/>
              </a:highlight>
              <a:latin typeface="Georgia"/>
              <a:ea typeface="Georgia"/>
              <a:cs typeface="Georgia"/>
              <a:sym typeface="Georgia"/>
            </a:endParaRPr>
          </a:p>
          <a:p>
            <a:pPr indent="457200" lvl="0" marL="457200" rtl="0" algn="l">
              <a:spcBef>
                <a:spcPts val="0"/>
              </a:spcBef>
              <a:spcAft>
                <a:spcPts val="0"/>
              </a:spcAft>
              <a:buNone/>
            </a:pPr>
            <a:r>
              <a:rPr i="1" lang="en" sz="1200">
                <a:solidFill>
                  <a:srgbClr val="292929"/>
                </a:solidFill>
                <a:highlight>
                  <a:srgbClr val="FFFFFF"/>
                </a:highlight>
                <a:latin typeface="Georgia"/>
                <a:ea typeface="Georgia"/>
                <a:cs typeface="Georgia"/>
                <a:sym typeface="Georgia"/>
              </a:rPr>
              <a:t>Transfer learning only works if the initial and target problems are similar enough for the first round of training to be relevant. Developers can draw reasonable conclusions about what type of training counts as “similar enough” to the target, but the algorithm doesn’t have to agree.</a:t>
            </a:r>
            <a:endParaRPr sz="800">
              <a:solidFill>
                <a:srgbClr val="292929"/>
              </a:solidFill>
              <a:highlight>
                <a:srgbClr val="FFFFFF"/>
              </a:highlight>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40"/>
              <a:t>Model Description</a:t>
            </a:r>
            <a:endParaRPr sz="2740"/>
          </a:p>
        </p:txBody>
      </p:sp>
      <p:sp>
        <p:nvSpPr>
          <p:cNvPr id="549" name="Google Shape;549;p52"/>
          <p:cNvSpPr txBox="1"/>
          <p:nvPr>
            <p:ph idx="1" type="body"/>
          </p:nvPr>
        </p:nvSpPr>
        <p:spPr>
          <a:xfrm>
            <a:off x="727650" y="2026050"/>
            <a:ext cx="7688700" cy="22611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arenR"/>
            </a:pPr>
            <a:r>
              <a:rPr lang="en" sz="2200"/>
              <a:t>RESNET152V2</a:t>
            </a:r>
            <a:endParaRPr sz="2650">
              <a:solidFill>
                <a:srgbClr val="D5D5D5"/>
              </a:solidFill>
              <a:highlight>
                <a:srgbClr val="383838"/>
              </a:highlight>
              <a:latin typeface="Roboto"/>
              <a:ea typeface="Roboto"/>
              <a:cs typeface="Roboto"/>
              <a:sym typeface="Roboto"/>
            </a:endParaRPr>
          </a:p>
          <a:p>
            <a:pPr indent="-368300" lvl="0" marL="457200" rtl="0" algn="l">
              <a:spcBef>
                <a:spcPts val="0"/>
              </a:spcBef>
              <a:spcAft>
                <a:spcPts val="0"/>
              </a:spcAft>
              <a:buSzPts val="2200"/>
              <a:buAutoNum type="arabicParenR"/>
            </a:pPr>
            <a:r>
              <a:rPr lang="en" sz="2200"/>
              <a:t>DENSENET201</a:t>
            </a:r>
            <a:endParaRPr sz="2200"/>
          </a:p>
          <a:p>
            <a:pPr indent="-368300" lvl="0" marL="457200" rtl="0" algn="l">
              <a:spcBef>
                <a:spcPts val="0"/>
              </a:spcBef>
              <a:spcAft>
                <a:spcPts val="0"/>
              </a:spcAft>
              <a:buSzPts val="2200"/>
              <a:buAutoNum type="arabicParenR"/>
            </a:pPr>
            <a:r>
              <a:rPr lang="en" sz="2200"/>
              <a:t>VGG16</a:t>
            </a:r>
            <a:endParaRPr sz="2200"/>
          </a:p>
          <a:p>
            <a:pPr indent="-368300" lvl="0" marL="457200" rtl="0" algn="l">
              <a:spcBef>
                <a:spcPts val="0"/>
              </a:spcBef>
              <a:spcAft>
                <a:spcPts val="0"/>
              </a:spcAft>
              <a:buSzPts val="2200"/>
              <a:buAutoNum type="arabicParenR"/>
            </a:pPr>
            <a:r>
              <a:rPr lang="en" sz="2200"/>
              <a:t>Xception</a:t>
            </a:r>
            <a:endParaRPr sz="2200"/>
          </a:p>
          <a:p>
            <a:pPr indent="-368300" lvl="0" marL="457200" rtl="0" algn="l">
              <a:spcBef>
                <a:spcPts val="0"/>
              </a:spcBef>
              <a:spcAft>
                <a:spcPts val="0"/>
              </a:spcAft>
              <a:buSzPts val="2200"/>
              <a:buAutoNum type="arabicParenR"/>
            </a:pPr>
            <a:r>
              <a:rPr lang="en" sz="2200"/>
              <a:t>InceptionResNetV2</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40"/>
              <a:t>ResNet152V2</a:t>
            </a:r>
            <a:r>
              <a:rPr lang="en" sz="2200">
                <a:solidFill>
                  <a:schemeClr val="accent1"/>
                </a:solidFill>
                <a:latin typeface="Lato"/>
                <a:ea typeface="Lato"/>
                <a:cs typeface="Lato"/>
                <a:sym typeface="Lato"/>
              </a:rPr>
              <a:t>  </a:t>
            </a:r>
            <a:endParaRPr sz="2740"/>
          </a:p>
          <a:p>
            <a:pPr indent="0" lvl="0" marL="0" rtl="0" algn="l">
              <a:spcBef>
                <a:spcPts val="0"/>
              </a:spcBef>
              <a:spcAft>
                <a:spcPts val="0"/>
              </a:spcAft>
              <a:buNone/>
            </a:pPr>
            <a:r>
              <a:t/>
            </a:r>
            <a:endParaRPr sz="2200">
              <a:solidFill>
                <a:schemeClr val="accent1"/>
              </a:solidFill>
              <a:latin typeface="Lato"/>
              <a:ea typeface="Lato"/>
              <a:cs typeface="Lato"/>
              <a:sym typeface="Lato"/>
            </a:endParaRPr>
          </a:p>
        </p:txBody>
      </p:sp>
      <p:sp>
        <p:nvSpPr>
          <p:cNvPr id="555" name="Google Shape;555;p53"/>
          <p:cNvSpPr txBox="1"/>
          <p:nvPr>
            <p:ph idx="1" type="body"/>
          </p:nvPr>
        </p:nvSpPr>
        <p:spPr>
          <a:xfrm>
            <a:off x="338675" y="2078875"/>
            <a:ext cx="8141100" cy="270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arenR"/>
            </a:pPr>
            <a:r>
              <a:rPr lang="en" sz="1400"/>
              <a:t>ResNet152V2 (Residual Network 152V2) is a </a:t>
            </a:r>
            <a:r>
              <a:rPr b="1" lang="en" sz="1400" u="sng"/>
              <a:t>deep neural network architecture</a:t>
            </a:r>
            <a:r>
              <a:rPr lang="en" sz="1400"/>
              <a:t> .</a:t>
            </a:r>
            <a:endParaRPr sz="1400"/>
          </a:p>
          <a:p>
            <a:pPr indent="-317500" lvl="0" marL="457200" rtl="0" algn="l">
              <a:spcBef>
                <a:spcPts val="0"/>
              </a:spcBef>
              <a:spcAft>
                <a:spcPts val="0"/>
              </a:spcAft>
              <a:buSzPts val="1400"/>
              <a:buAutoNum type="arabicParenR"/>
            </a:pPr>
            <a:r>
              <a:rPr lang="en" sz="1400"/>
              <a:t>It is based on the</a:t>
            </a:r>
            <a:r>
              <a:rPr b="1" lang="en" sz="1400" u="sng"/>
              <a:t> residual learning framework</a:t>
            </a:r>
            <a:r>
              <a:rPr lang="en" sz="1400"/>
              <a:t>, which introduces shortcut connections (skip connections) to overcome the degradation problem in deep networks.</a:t>
            </a:r>
            <a:endParaRPr sz="1400"/>
          </a:p>
          <a:p>
            <a:pPr indent="-317500" lvl="0" marL="457200" rtl="0" algn="l">
              <a:spcBef>
                <a:spcPts val="0"/>
              </a:spcBef>
              <a:spcAft>
                <a:spcPts val="0"/>
              </a:spcAft>
              <a:buSzPts val="1400"/>
              <a:buAutoNum type="arabicParenR"/>
            </a:pPr>
            <a:r>
              <a:rPr lang="en" sz="1400"/>
              <a:t>The architecture consists of </a:t>
            </a:r>
            <a:r>
              <a:rPr b="1" lang="en" sz="1400" u="sng"/>
              <a:t>152 layers</a:t>
            </a:r>
            <a:r>
              <a:rPr lang="en" sz="1400"/>
              <a:t>, making it a very deep and powerful model.</a:t>
            </a:r>
            <a:endParaRPr sz="1400"/>
          </a:p>
          <a:p>
            <a:pPr indent="-317500" lvl="0" marL="457200" rtl="0" algn="l">
              <a:spcBef>
                <a:spcPts val="0"/>
              </a:spcBef>
              <a:spcAft>
                <a:spcPts val="0"/>
              </a:spcAft>
              <a:buSzPts val="1400"/>
              <a:buAutoNum type="arabicParenR"/>
            </a:pPr>
            <a:r>
              <a:rPr lang="en" sz="1400"/>
              <a:t>ResNet152V2 utilizes </a:t>
            </a:r>
            <a:r>
              <a:rPr b="1" lang="en" sz="1400" u="sng"/>
              <a:t>residual blocks</a:t>
            </a:r>
            <a:r>
              <a:rPr lang="en" sz="1400"/>
              <a:t>, where each block contains multiple convolutional layers followed by</a:t>
            </a:r>
            <a:r>
              <a:rPr b="1" lang="en" sz="1400" u="sng"/>
              <a:t> batch normalization</a:t>
            </a:r>
            <a:r>
              <a:rPr lang="en" sz="1400"/>
              <a:t> and </a:t>
            </a:r>
            <a:r>
              <a:rPr b="1" lang="en" sz="1400" u="sng"/>
              <a:t>activation functions.</a:t>
            </a:r>
            <a:endParaRPr sz="1400"/>
          </a:p>
          <a:p>
            <a:pPr indent="-317500" lvl="0" marL="457200" rtl="0" algn="l">
              <a:spcBef>
                <a:spcPts val="0"/>
              </a:spcBef>
              <a:spcAft>
                <a:spcPts val="0"/>
              </a:spcAft>
              <a:buSzPts val="1400"/>
              <a:buAutoNum type="arabicParenR"/>
            </a:pPr>
            <a:r>
              <a:rPr lang="en" sz="1400"/>
              <a:t>The architecture also employs bottleneck layers, which reduce the computational complexity and allow for better feature representation by using </a:t>
            </a:r>
            <a:r>
              <a:rPr b="1" lang="en" sz="1400" u="sng"/>
              <a:t>1x1 convolutions </a:t>
            </a:r>
            <a:r>
              <a:rPr lang="en" sz="1400"/>
              <a:t>to reduce the dimensionality of the input.</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DenseNet201</a:t>
            </a:r>
            <a:endParaRPr sz="2500"/>
          </a:p>
          <a:p>
            <a:pPr indent="0" lvl="0" marL="0" rtl="0" algn="l">
              <a:spcBef>
                <a:spcPts val="0"/>
              </a:spcBef>
              <a:spcAft>
                <a:spcPts val="0"/>
              </a:spcAft>
              <a:buSzPts val="990"/>
              <a:buNone/>
            </a:pPr>
            <a:r>
              <a:t/>
            </a:r>
            <a:endParaRPr sz="2440"/>
          </a:p>
        </p:txBody>
      </p:sp>
      <p:sp>
        <p:nvSpPr>
          <p:cNvPr id="561" name="Google Shape;561;p54"/>
          <p:cNvSpPr txBox="1"/>
          <p:nvPr>
            <p:ph idx="1" type="body"/>
          </p:nvPr>
        </p:nvSpPr>
        <p:spPr>
          <a:xfrm>
            <a:off x="375400" y="2221450"/>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arenR"/>
            </a:pPr>
            <a:r>
              <a:rPr lang="en" sz="1500"/>
              <a:t>DenseNet201 is a </a:t>
            </a:r>
            <a:r>
              <a:rPr b="1" lang="en" sz="1500" u="sng"/>
              <a:t>deep neural network architecture </a:t>
            </a:r>
            <a:r>
              <a:rPr lang="en" sz="1500"/>
              <a:t>.</a:t>
            </a:r>
            <a:endParaRPr sz="1500"/>
          </a:p>
          <a:p>
            <a:pPr indent="-323850" lvl="0" marL="457200" rtl="0" algn="l">
              <a:spcBef>
                <a:spcPts val="0"/>
              </a:spcBef>
              <a:spcAft>
                <a:spcPts val="0"/>
              </a:spcAft>
              <a:buSzPts val="1500"/>
              <a:buAutoNum type="arabicParenR"/>
            </a:pPr>
            <a:r>
              <a:rPr lang="en" sz="1500"/>
              <a:t>It is part of the</a:t>
            </a:r>
            <a:r>
              <a:rPr b="1" lang="en" sz="1500" u="sng"/>
              <a:t> Densely Connected Convolutional Networks (DenseNet)</a:t>
            </a:r>
            <a:r>
              <a:rPr lang="en" sz="1500"/>
              <a:t> family.</a:t>
            </a:r>
            <a:endParaRPr sz="1500"/>
          </a:p>
          <a:p>
            <a:pPr indent="-323850" lvl="0" marL="457200" rtl="0" algn="l">
              <a:spcBef>
                <a:spcPts val="0"/>
              </a:spcBef>
              <a:spcAft>
                <a:spcPts val="0"/>
              </a:spcAft>
              <a:buSzPts val="1500"/>
              <a:buAutoNum type="arabicParenR"/>
            </a:pPr>
            <a:r>
              <a:rPr lang="en" sz="1500"/>
              <a:t>DenseNet201 architecture consists of </a:t>
            </a:r>
            <a:r>
              <a:rPr b="1" lang="en" sz="1500" u="sng"/>
              <a:t>201 layers</a:t>
            </a:r>
            <a:r>
              <a:rPr lang="en" sz="1500"/>
              <a:t>, making it a highly deep model.</a:t>
            </a:r>
            <a:endParaRPr sz="1500"/>
          </a:p>
          <a:p>
            <a:pPr indent="-323850" lvl="0" marL="457200" rtl="0" algn="l">
              <a:spcBef>
                <a:spcPts val="0"/>
              </a:spcBef>
              <a:spcAft>
                <a:spcPts val="0"/>
              </a:spcAft>
              <a:buSzPts val="1500"/>
              <a:buAutoNum type="arabicParenR"/>
            </a:pPr>
            <a:r>
              <a:rPr lang="en" sz="1500"/>
              <a:t>It utilizes </a:t>
            </a:r>
            <a:r>
              <a:rPr b="1" lang="en" sz="1500" u="sng"/>
              <a:t>dense connectivity</a:t>
            </a:r>
            <a:r>
              <a:rPr lang="en" sz="1500"/>
              <a:t>, where each layer is directly connected to all subsequent layers.</a:t>
            </a:r>
            <a:endParaRPr sz="1500"/>
          </a:p>
          <a:p>
            <a:pPr indent="-323850" lvl="0" marL="457200" rtl="0" algn="l">
              <a:spcBef>
                <a:spcPts val="0"/>
              </a:spcBef>
              <a:spcAft>
                <a:spcPts val="0"/>
              </a:spcAft>
              <a:buSzPts val="1500"/>
              <a:buAutoNum type="arabicParenR"/>
            </a:pPr>
            <a:r>
              <a:rPr lang="en" sz="1500"/>
              <a:t>The architecture employs </a:t>
            </a:r>
            <a:r>
              <a:rPr b="1" lang="en" sz="1500" u="sng"/>
              <a:t>dense blocks</a:t>
            </a:r>
            <a:r>
              <a:rPr lang="en" sz="1500"/>
              <a:t> with </a:t>
            </a:r>
            <a:r>
              <a:rPr b="1" lang="en" sz="1500" u="sng"/>
              <a:t>convolutional layers</a:t>
            </a:r>
            <a:r>
              <a:rPr lang="en" sz="1500"/>
              <a:t> and </a:t>
            </a:r>
            <a:r>
              <a:rPr b="1" lang="en" sz="1500" u="sng"/>
              <a:t>concatenation of feature maps.</a:t>
            </a:r>
            <a:endParaRPr b="1" sz="1500"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txBox="1"/>
          <p:nvPr>
            <p:ph type="title"/>
          </p:nvPr>
        </p:nvSpPr>
        <p:spPr>
          <a:xfrm>
            <a:off x="727650" y="5701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lang="en"/>
              <a:t>Table of Content</a:t>
            </a:r>
            <a:endParaRPr/>
          </a:p>
        </p:txBody>
      </p:sp>
      <p:sp>
        <p:nvSpPr>
          <p:cNvPr id="407" name="Google Shape;407;p37"/>
          <p:cNvSpPr txBox="1"/>
          <p:nvPr>
            <p:ph idx="1" type="body"/>
          </p:nvPr>
        </p:nvSpPr>
        <p:spPr>
          <a:xfrm>
            <a:off x="727650" y="1412200"/>
            <a:ext cx="7613700" cy="3192300"/>
          </a:xfrm>
          <a:prstGeom prst="rect">
            <a:avLst/>
          </a:prstGeom>
          <a:noFill/>
          <a:ln>
            <a:noFill/>
          </a:ln>
        </p:spPr>
        <p:txBody>
          <a:bodyPr anchorCtr="0" anchor="t" bIns="91425" lIns="91425" spcFirstLastPara="1" rIns="91425" wrap="square" tIns="91425">
            <a:noAutofit/>
          </a:bodyPr>
          <a:lstStyle/>
          <a:p>
            <a:pPr indent="-374650" lvl="0" marL="488950" rtl="0" algn="l">
              <a:lnSpc>
                <a:spcPct val="115000"/>
              </a:lnSpc>
              <a:spcBef>
                <a:spcPts val="0"/>
              </a:spcBef>
              <a:spcAft>
                <a:spcPts val="0"/>
              </a:spcAft>
              <a:buClr>
                <a:schemeClr val="dk2"/>
              </a:buClr>
              <a:buSzPts val="1800"/>
              <a:buAutoNum type="arabicPeriod"/>
            </a:pPr>
            <a:r>
              <a:rPr lang="en" sz="1800">
                <a:solidFill>
                  <a:schemeClr val="dk2"/>
                </a:solidFill>
              </a:rPr>
              <a:t>Introduction</a:t>
            </a:r>
            <a:endParaRPr sz="1800">
              <a:solidFill>
                <a:schemeClr val="dk2"/>
              </a:solidFill>
            </a:endParaRPr>
          </a:p>
          <a:p>
            <a:pPr indent="-374650" lvl="0" marL="488950" rtl="0" algn="l">
              <a:lnSpc>
                <a:spcPct val="115000"/>
              </a:lnSpc>
              <a:spcBef>
                <a:spcPts val="0"/>
              </a:spcBef>
              <a:spcAft>
                <a:spcPts val="0"/>
              </a:spcAft>
              <a:buClr>
                <a:schemeClr val="dk2"/>
              </a:buClr>
              <a:buSzPts val="1800"/>
              <a:buAutoNum type="arabicPeriod"/>
            </a:pPr>
            <a:r>
              <a:rPr lang="en" sz="1800">
                <a:solidFill>
                  <a:schemeClr val="dk2"/>
                </a:solidFill>
              </a:rPr>
              <a:t>Literature</a:t>
            </a:r>
            <a:endParaRPr sz="1800">
              <a:solidFill>
                <a:schemeClr val="dk2"/>
              </a:solidFill>
            </a:endParaRPr>
          </a:p>
          <a:p>
            <a:pPr indent="-374650" lvl="0" marL="488950" rtl="0" algn="l">
              <a:lnSpc>
                <a:spcPct val="115000"/>
              </a:lnSpc>
              <a:spcBef>
                <a:spcPts val="0"/>
              </a:spcBef>
              <a:spcAft>
                <a:spcPts val="0"/>
              </a:spcAft>
              <a:buClr>
                <a:schemeClr val="dk2"/>
              </a:buClr>
              <a:buSzPts val="1800"/>
              <a:buAutoNum type="arabicPeriod"/>
            </a:pPr>
            <a:r>
              <a:rPr lang="en" sz="1800">
                <a:solidFill>
                  <a:schemeClr val="dk2"/>
                </a:solidFill>
              </a:rPr>
              <a:t>Dataset</a:t>
            </a:r>
            <a:endParaRPr sz="1800">
              <a:solidFill>
                <a:schemeClr val="dk2"/>
              </a:solidFill>
            </a:endParaRPr>
          </a:p>
          <a:p>
            <a:pPr indent="-374650" lvl="0" marL="488950" rtl="0" algn="l">
              <a:lnSpc>
                <a:spcPct val="115000"/>
              </a:lnSpc>
              <a:spcBef>
                <a:spcPts val="0"/>
              </a:spcBef>
              <a:spcAft>
                <a:spcPts val="0"/>
              </a:spcAft>
              <a:buClr>
                <a:schemeClr val="dk2"/>
              </a:buClr>
              <a:buSzPts val="1800"/>
              <a:buAutoNum type="arabicPeriod"/>
            </a:pPr>
            <a:r>
              <a:rPr lang="en" sz="1800">
                <a:solidFill>
                  <a:schemeClr val="dk2"/>
                </a:solidFill>
              </a:rPr>
              <a:t>Methodology</a:t>
            </a:r>
            <a:endParaRPr sz="1800">
              <a:solidFill>
                <a:schemeClr val="dk2"/>
              </a:solidFill>
            </a:endParaRPr>
          </a:p>
          <a:p>
            <a:pPr indent="-374650" lvl="0" marL="488950" rtl="0" algn="l">
              <a:lnSpc>
                <a:spcPct val="115000"/>
              </a:lnSpc>
              <a:spcBef>
                <a:spcPts val="0"/>
              </a:spcBef>
              <a:spcAft>
                <a:spcPts val="0"/>
              </a:spcAft>
              <a:buClr>
                <a:schemeClr val="dk2"/>
              </a:buClr>
              <a:buSzPts val="1800"/>
              <a:buAutoNum type="arabicPeriod"/>
            </a:pPr>
            <a:r>
              <a:rPr lang="en" sz="1800">
                <a:solidFill>
                  <a:schemeClr val="dk2"/>
                </a:solidFill>
              </a:rPr>
              <a:t>Flowchart</a:t>
            </a:r>
            <a:endParaRPr sz="1800">
              <a:solidFill>
                <a:schemeClr val="dk2"/>
              </a:solidFill>
            </a:endParaRPr>
          </a:p>
          <a:p>
            <a:pPr indent="-374650" lvl="0" marL="488950" rtl="0" algn="l">
              <a:lnSpc>
                <a:spcPct val="115000"/>
              </a:lnSpc>
              <a:spcBef>
                <a:spcPts val="0"/>
              </a:spcBef>
              <a:spcAft>
                <a:spcPts val="0"/>
              </a:spcAft>
              <a:buClr>
                <a:schemeClr val="dk2"/>
              </a:buClr>
              <a:buSzPts val="1800"/>
              <a:buAutoNum type="arabicPeriod"/>
            </a:pPr>
            <a:r>
              <a:rPr lang="en" sz="1800">
                <a:solidFill>
                  <a:schemeClr val="dk2"/>
                </a:solidFill>
              </a:rPr>
              <a:t>Methodology/ CNN Architecture</a:t>
            </a:r>
            <a:endParaRPr sz="1800">
              <a:solidFill>
                <a:schemeClr val="dk2"/>
              </a:solidFill>
            </a:endParaRPr>
          </a:p>
          <a:p>
            <a:pPr indent="-374650" lvl="0" marL="488950" rtl="0" algn="l">
              <a:lnSpc>
                <a:spcPct val="115000"/>
              </a:lnSpc>
              <a:spcBef>
                <a:spcPts val="0"/>
              </a:spcBef>
              <a:spcAft>
                <a:spcPts val="0"/>
              </a:spcAft>
              <a:buClr>
                <a:schemeClr val="dk2"/>
              </a:buClr>
              <a:buSzPts val="1800"/>
              <a:buAutoNum type="arabicPeriod"/>
            </a:pPr>
            <a:r>
              <a:rPr lang="en" sz="1800">
                <a:solidFill>
                  <a:schemeClr val="dk2"/>
                </a:solidFill>
              </a:rPr>
              <a:t>Results &amp;</a:t>
            </a:r>
            <a:r>
              <a:rPr lang="en" sz="1800">
                <a:solidFill>
                  <a:schemeClr val="dk2"/>
                </a:solidFill>
              </a:rPr>
              <a:t> </a:t>
            </a:r>
            <a:r>
              <a:rPr lang="en" sz="1800">
                <a:solidFill>
                  <a:schemeClr val="dk2"/>
                </a:solidFill>
              </a:rPr>
              <a:t>Evaluation Metrics</a:t>
            </a:r>
            <a:endParaRPr sz="1800">
              <a:solidFill>
                <a:schemeClr val="dk2"/>
              </a:solidFill>
            </a:endParaRPr>
          </a:p>
          <a:p>
            <a:pPr indent="-374650" lvl="0" marL="488950" rtl="0" algn="l">
              <a:lnSpc>
                <a:spcPct val="115000"/>
              </a:lnSpc>
              <a:spcBef>
                <a:spcPts val="0"/>
              </a:spcBef>
              <a:spcAft>
                <a:spcPts val="0"/>
              </a:spcAft>
              <a:buClr>
                <a:schemeClr val="dk2"/>
              </a:buClr>
              <a:buSzPts val="1800"/>
              <a:buAutoNum type="arabicPeriod"/>
            </a:pPr>
            <a:r>
              <a:rPr lang="en" sz="1800">
                <a:solidFill>
                  <a:schemeClr val="dk2"/>
                </a:solidFill>
              </a:rPr>
              <a:t>Conclusion and </a:t>
            </a:r>
            <a:r>
              <a:rPr lang="en" sz="1800">
                <a:solidFill>
                  <a:schemeClr val="dk2"/>
                </a:solidFill>
              </a:rPr>
              <a:t>Future Work</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5"/>
          <p:cNvPicPr preferRelativeResize="0"/>
          <p:nvPr/>
        </p:nvPicPr>
        <p:blipFill>
          <a:blip r:embed="rId3">
            <a:alphaModFix/>
          </a:blip>
          <a:stretch>
            <a:fillRect/>
          </a:stretch>
        </p:blipFill>
        <p:spPr>
          <a:xfrm>
            <a:off x="1501000" y="719550"/>
            <a:ext cx="6602826" cy="4329475"/>
          </a:xfrm>
          <a:prstGeom prst="rect">
            <a:avLst/>
          </a:prstGeom>
          <a:noFill/>
          <a:ln>
            <a:noFill/>
          </a:ln>
        </p:spPr>
      </p:pic>
      <p:sp>
        <p:nvSpPr>
          <p:cNvPr id="567" name="Google Shape;567;p55"/>
          <p:cNvSpPr txBox="1"/>
          <p:nvPr/>
        </p:nvSpPr>
        <p:spPr>
          <a:xfrm>
            <a:off x="6430850" y="4049025"/>
            <a:ext cx="65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568" name="Google Shape;568;p55"/>
          <p:cNvSpPr txBox="1"/>
          <p:nvPr/>
        </p:nvSpPr>
        <p:spPr>
          <a:xfrm>
            <a:off x="7571550" y="35090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highlight>
                  <a:schemeClr val="lt1"/>
                </a:highlight>
                <a:latin typeface="Lato"/>
                <a:ea typeface="Lato"/>
                <a:cs typeface="Lato"/>
                <a:sym typeface="Lato"/>
              </a:rPr>
              <a:t>Benign</a:t>
            </a:r>
            <a:endParaRPr sz="1500">
              <a:highlight>
                <a:schemeClr val="lt1"/>
              </a:highlight>
            </a:endParaRPr>
          </a:p>
        </p:txBody>
      </p:sp>
      <p:sp>
        <p:nvSpPr>
          <p:cNvPr id="569" name="Google Shape;569;p55"/>
          <p:cNvSpPr/>
          <p:nvPr/>
        </p:nvSpPr>
        <p:spPr>
          <a:xfrm>
            <a:off x="6378025" y="4114650"/>
            <a:ext cx="771000" cy="45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570" name="Google Shape;570;p55"/>
          <p:cNvSpPr txBox="1"/>
          <p:nvPr/>
        </p:nvSpPr>
        <p:spPr>
          <a:xfrm>
            <a:off x="6483625" y="3924575"/>
            <a:ext cx="10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571" name="Google Shape;571;p55"/>
          <p:cNvSpPr txBox="1"/>
          <p:nvPr/>
        </p:nvSpPr>
        <p:spPr>
          <a:xfrm>
            <a:off x="7450150" y="4848925"/>
            <a:ext cx="10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Malignant</a:t>
            </a:r>
            <a:endParaRPr>
              <a:latin typeface="Lato"/>
              <a:ea typeface="Lato"/>
              <a:cs typeface="Lato"/>
              <a:sym typeface="Lato"/>
            </a:endParaRPr>
          </a:p>
        </p:txBody>
      </p:sp>
      <p:cxnSp>
        <p:nvCxnSpPr>
          <p:cNvPr id="572" name="Google Shape;572;p55"/>
          <p:cNvCxnSpPr/>
          <p:nvPr/>
        </p:nvCxnSpPr>
        <p:spPr>
          <a:xfrm flipH="1" rot="10800000">
            <a:off x="6346350" y="3702850"/>
            <a:ext cx="1225200" cy="5280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55"/>
          <p:cNvCxnSpPr>
            <a:endCxn id="571" idx="1"/>
          </p:cNvCxnSpPr>
          <p:nvPr/>
        </p:nvCxnSpPr>
        <p:spPr>
          <a:xfrm>
            <a:off x="6346450" y="4449325"/>
            <a:ext cx="1103700" cy="599700"/>
          </a:xfrm>
          <a:prstGeom prst="straightConnector1">
            <a:avLst/>
          </a:prstGeom>
          <a:noFill/>
          <a:ln cap="flat" cmpd="sng" w="9525">
            <a:solidFill>
              <a:schemeClr val="dk2"/>
            </a:solidFill>
            <a:prstDash val="solid"/>
            <a:round/>
            <a:headEnd len="med" w="med" type="none"/>
            <a:tailEnd len="med" w="med" type="triangle"/>
          </a:ln>
        </p:spPr>
      </p:cxnSp>
      <p:pic>
        <p:nvPicPr>
          <p:cNvPr id="574" name="Google Shape;574;p55"/>
          <p:cNvPicPr preferRelativeResize="0"/>
          <p:nvPr/>
        </p:nvPicPr>
        <p:blipFill>
          <a:blip r:embed="rId4">
            <a:alphaModFix/>
          </a:blip>
          <a:stretch>
            <a:fillRect/>
          </a:stretch>
        </p:blipFill>
        <p:spPr>
          <a:xfrm>
            <a:off x="1537000" y="1566425"/>
            <a:ext cx="831025" cy="73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509"/>
              <a:t>VGG16</a:t>
            </a:r>
            <a:endParaRPr sz="2509"/>
          </a:p>
          <a:p>
            <a:pPr indent="0" lvl="0" marL="0" rtl="0" algn="l">
              <a:spcBef>
                <a:spcPts val="0"/>
              </a:spcBef>
              <a:spcAft>
                <a:spcPts val="0"/>
              </a:spcAft>
              <a:buSzPts val="990"/>
              <a:buNone/>
            </a:pPr>
            <a:r>
              <a:t/>
            </a:r>
            <a:endParaRPr sz="2340"/>
          </a:p>
        </p:txBody>
      </p:sp>
      <p:sp>
        <p:nvSpPr>
          <p:cNvPr id="580" name="Google Shape;580;p56"/>
          <p:cNvSpPr txBox="1"/>
          <p:nvPr>
            <p:ph idx="1" type="body"/>
          </p:nvPr>
        </p:nvSpPr>
        <p:spPr>
          <a:xfrm>
            <a:off x="375400" y="2049375"/>
            <a:ext cx="8262900" cy="2593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arenR"/>
            </a:pPr>
            <a:r>
              <a:rPr lang="en" sz="1500"/>
              <a:t>VGG16 is a</a:t>
            </a:r>
            <a:r>
              <a:rPr b="1" lang="en" sz="1500" u="sng"/>
              <a:t>  convolutional neural network</a:t>
            </a:r>
            <a:r>
              <a:rPr lang="en" sz="1500"/>
              <a:t> architecture.</a:t>
            </a:r>
            <a:endParaRPr sz="1500"/>
          </a:p>
          <a:p>
            <a:pPr indent="-323850" lvl="0" marL="457200" rtl="0" algn="l">
              <a:spcBef>
                <a:spcPts val="0"/>
              </a:spcBef>
              <a:spcAft>
                <a:spcPts val="0"/>
              </a:spcAft>
              <a:buSzPts val="1500"/>
              <a:buAutoNum type="arabicParenR"/>
            </a:pPr>
            <a:r>
              <a:rPr lang="en" sz="1500"/>
              <a:t>It is characterized by its </a:t>
            </a:r>
            <a:r>
              <a:rPr b="1" lang="en" sz="1500" u="sng"/>
              <a:t>simplicity</a:t>
            </a:r>
            <a:r>
              <a:rPr lang="en" sz="1500" u="sng"/>
              <a:t> </a:t>
            </a:r>
            <a:r>
              <a:rPr lang="en" sz="1500"/>
              <a:t>and </a:t>
            </a:r>
            <a:r>
              <a:rPr b="1" lang="en" sz="1500" u="sng"/>
              <a:t>stacking </a:t>
            </a:r>
            <a:r>
              <a:rPr lang="en" sz="1500"/>
              <a:t>of convolutional layers.</a:t>
            </a:r>
            <a:endParaRPr sz="1500"/>
          </a:p>
          <a:p>
            <a:pPr indent="-323850" lvl="0" marL="457200" rtl="0" algn="l">
              <a:spcBef>
                <a:spcPts val="0"/>
              </a:spcBef>
              <a:spcAft>
                <a:spcPts val="0"/>
              </a:spcAft>
              <a:buSzPts val="1500"/>
              <a:buAutoNum type="arabicParenR"/>
            </a:pPr>
            <a:r>
              <a:rPr lang="en" sz="1500"/>
              <a:t>VGG16 architecture consists of </a:t>
            </a:r>
            <a:r>
              <a:rPr b="1" lang="en" sz="1500" u="sng"/>
              <a:t>16 layers</a:t>
            </a:r>
            <a:r>
              <a:rPr lang="en" sz="1500"/>
              <a:t>, including convolutional, pooling, and fully connected layers.</a:t>
            </a:r>
            <a:endParaRPr sz="1500"/>
          </a:p>
          <a:p>
            <a:pPr indent="-323850" lvl="0" marL="457200" rtl="0" algn="l">
              <a:spcBef>
                <a:spcPts val="0"/>
              </a:spcBef>
              <a:spcAft>
                <a:spcPts val="0"/>
              </a:spcAft>
              <a:buSzPts val="1500"/>
              <a:buAutoNum type="arabicParenR"/>
            </a:pPr>
            <a:r>
              <a:rPr lang="en" sz="1500"/>
              <a:t>It utilizes small </a:t>
            </a:r>
            <a:r>
              <a:rPr b="1" lang="en" sz="1500" u="sng"/>
              <a:t>3x3 filters</a:t>
            </a:r>
            <a:r>
              <a:rPr lang="en" sz="1500"/>
              <a:t> with a stride of 1, resulting in a deeper network.</a:t>
            </a:r>
            <a:endParaRPr sz="1500"/>
          </a:p>
          <a:p>
            <a:pPr indent="-323850" lvl="0" marL="457200" rtl="0" algn="l">
              <a:spcBef>
                <a:spcPts val="0"/>
              </a:spcBef>
              <a:spcAft>
                <a:spcPts val="0"/>
              </a:spcAft>
              <a:buSzPts val="1500"/>
              <a:buAutoNum type="arabicParenR"/>
            </a:pPr>
            <a:r>
              <a:rPr lang="en" sz="1500"/>
              <a:t>The architecture is known for its high capacity to learn complex features and has been widely used for various</a:t>
            </a:r>
            <a:r>
              <a:rPr lang="en" sz="1500" u="sng"/>
              <a:t> </a:t>
            </a:r>
            <a:r>
              <a:rPr b="1" lang="en" sz="1500" u="sng"/>
              <a:t>image classification tasks</a:t>
            </a:r>
            <a:r>
              <a:rPr b="1" lang="en" sz="1500"/>
              <a:t>.</a:t>
            </a:r>
            <a:endParaRPr b="1"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57"/>
          <p:cNvPicPr preferRelativeResize="0"/>
          <p:nvPr/>
        </p:nvPicPr>
        <p:blipFill>
          <a:blip r:embed="rId3">
            <a:alphaModFix/>
          </a:blip>
          <a:stretch>
            <a:fillRect/>
          </a:stretch>
        </p:blipFill>
        <p:spPr>
          <a:xfrm>
            <a:off x="7286095" y="4280369"/>
            <a:ext cx="311302" cy="358135"/>
          </a:xfrm>
          <a:prstGeom prst="rect">
            <a:avLst/>
          </a:prstGeom>
          <a:noFill/>
          <a:ln>
            <a:noFill/>
          </a:ln>
        </p:spPr>
      </p:pic>
      <p:sp>
        <p:nvSpPr>
          <p:cNvPr id="586" name="Google Shape;586;p57"/>
          <p:cNvSpPr/>
          <p:nvPr/>
        </p:nvSpPr>
        <p:spPr>
          <a:xfrm>
            <a:off x="7824900" y="1622125"/>
            <a:ext cx="1193400" cy="82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57"/>
          <p:cNvCxnSpPr/>
          <p:nvPr/>
        </p:nvCxnSpPr>
        <p:spPr>
          <a:xfrm>
            <a:off x="7687726" y="3019586"/>
            <a:ext cx="454200" cy="526800"/>
          </a:xfrm>
          <a:prstGeom prst="straightConnector1">
            <a:avLst/>
          </a:prstGeom>
          <a:noFill/>
          <a:ln cap="flat" cmpd="sng" w="9525">
            <a:solidFill>
              <a:schemeClr val="dk2"/>
            </a:solidFill>
            <a:prstDash val="solid"/>
            <a:round/>
            <a:headEnd len="med" w="med" type="none"/>
            <a:tailEnd len="med" w="med" type="triangle"/>
          </a:ln>
        </p:spPr>
      </p:cxnSp>
      <p:cxnSp>
        <p:nvCxnSpPr>
          <p:cNvPr id="588" name="Google Shape;588;p57"/>
          <p:cNvCxnSpPr/>
          <p:nvPr/>
        </p:nvCxnSpPr>
        <p:spPr>
          <a:xfrm flipH="1" rot="10800000">
            <a:off x="7687726" y="2451323"/>
            <a:ext cx="496500" cy="518700"/>
          </a:xfrm>
          <a:prstGeom prst="straightConnector1">
            <a:avLst/>
          </a:prstGeom>
          <a:noFill/>
          <a:ln cap="flat" cmpd="sng" w="9525">
            <a:solidFill>
              <a:schemeClr val="dk2"/>
            </a:solidFill>
            <a:prstDash val="solid"/>
            <a:round/>
            <a:headEnd len="med" w="med" type="none"/>
            <a:tailEnd len="med" w="med" type="triangle"/>
          </a:ln>
        </p:spPr>
      </p:cxnSp>
      <p:sp>
        <p:nvSpPr>
          <p:cNvPr id="589" name="Google Shape;589;p57"/>
          <p:cNvSpPr txBox="1"/>
          <p:nvPr/>
        </p:nvSpPr>
        <p:spPr>
          <a:xfrm>
            <a:off x="8226288" y="2314500"/>
            <a:ext cx="7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Benign</a:t>
            </a:r>
            <a:endParaRPr>
              <a:latin typeface="Lato"/>
              <a:ea typeface="Lato"/>
              <a:cs typeface="Lato"/>
              <a:sym typeface="Lato"/>
            </a:endParaRPr>
          </a:p>
        </p:txBody>
      </p:sp>
      <p:sp>
        <p:nvSpPr>
          <p:cNvPr id="590" name="Google Shape;590;p57"/>
          <p:cNvSpPr txBox="1"/>
          <p:nvPr/>
        </p:nvSpPr>
        <p:spPr>
          <a:xfrm>
            <a:off x="8184225" y="3288500"/>
            <a:ext cx="14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Malignant</a:t>
            </a:r>
            <a:endParaRPr>
              <a:latin typeface="Lato"/>
              <a:ea typeface="Lato"/>
              <a:cs typeface="Lato"/>
              <a:sym typeface="Lato"/>
            </a:endParaRPr>
          </a:p>
        </p:txBody>
      </p:sp>
      <p:pic>
        <p:nvPicPr>
          <p:cNvPr id="591" name="Google Shape;591;p57"/>
          <p:cNvPicPr preferRelativeResize="0"/>
          <p:nvPr/>
        </p:nvPicPr>
        <p:blipFill>
          <a:blip r:embed="rId4">
            <a:alphaModFix/>
          </a:blip>
          <a:stretch>
            <a:fillRect/>
          </a:stretch>
        </p:blipFill>
        <p:spPr>
          <a:xfrm>
            <a:off x="1202650" y="906925"/>
            <a:ext cx="6485075" cy="4236574"/>
          </a:xfrm>
          <a:prstGeom prst="rect">
            <a:avLst/>
          </a:prstGeom>
          <a:noFill/>
          <a:ln>
            <a:noFill/>
          </a:ln>
        </p:spPr>
      </p:pic>
      <p:pic>
        <p:nvPicPr>
          <p:cNvPr id="592" name="Google Shape;592;p57"/>
          <p:cNvPicPr preferRelativeResize="0"/>
          <p:nvPr/>
        </p:nvPicPr>
        <p:blipFill>
          <a:blip r:embed="rId3">
            <a:alphaModFix/>
          </a:blip>
          <a:stretch>
            <a:fillRect/>
          </a:stretch>
        </p:blipFill>
        <p:spPr>
          <a:xfrm>
            <a:off x="99625" y="2642238"/>
            <a:ext cx="792000" cy="765942"/>
          </a:xfrm>
          <a:prstGeom prst="rect">
            <a:avLst/>
          </a:prstGeom>
          <a:noFill/>
          <a:ln>
            <a:noFill/>
          </a:ln>
        </p:spPr>
      </p:pic>
      <p:cxnSp>
        <p:nvCxnSpPr>
          <p:cNvPr id="593" name="Google Shape;593;p57"/>
          <p:cNvCxnSpPr/>
          <p:nvPr/>
        </p:nvCxnSpPr>
        <p:spPr>
          <a:xfrm>
            <a:off x="891625" y="3025221"/>
            <a:ext cx="533100" cy="1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9"/>
              <a:t>Xception</a:t>
            </a:r>
            <a:endParaRPr sz="2509"/>
          </a:p>
          <a:p>
            <a:pPr indent="0" lvl="0" marL="0" rtl="0" algn="l">
              <a:spcBef>
                <a:spcPts val="0"/>
              </a:spcBef>
              <a:spcAft>
                <a:spcPts val="0"/>
              </a:spcAft>
              <a:buSzPts val="990"/>
              <a:buNone/>
            </a:pPr>
            <a:r>
              <a:t/>
            </a:r>
            <a:endParaRPr sz="2340"/>
          </a:p>
        </p:txBody>
      </p:sp>
      <p:sp>
        <p:nvSpPr>
          <p:cNvPr id="599" name="Google Shape;599;p58"/>
          <p:cNvSpPr txBox="1"/>
          <p:nvPr>
            <p:ph idx="1" type="body"/>
          </p:nvPr>
        </p:nvSpPr>
        <p:spPr>
          <a:xfrm>
            <a:off x="306975" y="2100000"/>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arenR"/>
            </a:pPr>
            <a:r>
              <a:rPr lang="en" sz="1500"/>
              <a:t>Xception is a </a:t>
            </a:r>
            <a:r>
              <a:rPr b="1" lang="en" sz="1500" u="sng"/>
              <a:t>deep neural network architecture</a:t>
            </a:r>
            <a:r>
              <a:rPr b="1" lang="en" sz="1500"/>
              <a:t> </a:t>
            </a:r>
            <a:r>
              <a:rPr lang="en" sz="1500"/>
              <a:t>with</a:t>
            </a:r>
            <a:r>
              <a:rPr lang="en" sz="1500" u="sng"/>
              <a:t> </a:t>
            </a:r>
            <a:r>
              <a:rPr b="1" lang="en" sz="1500" u="sng"/>
              <a:t>71 layers</a:t>
            </a:r>
            <a:r>
              <a:rPr lang="en" sz="1500"/>
              <a:t>.</a:t>
            </a:r>
            <a:endParaRPr sz="1500"/>
          </a:p>
          <a:p>
            <a:pPr indent="-323850" lvl="0" marL="457200" rtl="0" algn="l">
              <a:spcBef>
                <a:spcPts val="0"/>
              </a:spcBef>
              <a:spcAft>
                <a:spcPts val="0"/>
              </a:spcAft>
              <a:buSzPts val="1500"/>
              <a:buAutoNum type="arabicParenR"/>
            </a:pPr>
            <a:r>
              <a:rPr lang="en" sz="1500"/>
              <a:t>It is based on the concept of </a:t>
            </a:r>
            <a:r>
              <a:rPr b="1" lang="en" sz="1500" u="sng"/>
              <a:t>depthwise separable convolutions</a:t>
            </a:r>
            <a:r>
              <a:rPr lang="en" sz="1500"/>
              <a:t>.</a:t>
            </a:r>
            <a:endParaRPr sz="1500"/>
          </a:p>
          <a:p>
            <a:pPr indent="-323850" lvl="0" marL="457200" rtl="0" algn="l">
              <a:spcBef>
                <a:spcPts val="0"/>
              </a:spcBef>
              <a:spcAft>
                <a:spcPts val="0"/>
              </a:spcAft>
              <a:buSzPts val="1500"/>
              <a:buAutoNum type="arabicParenR"/>
            </a:pPr>
            <a:r>
              <a:rPr lang="en" sz="1500"/>
              <a:t>Xception architecture aims to improve efficiency and </a:t>
            </a:r>
            <a:r>
              <a:rPr b="1" lang="en" sz="1500" u="sng"/>
              <a:t>reduce computational complexity.</a:t>
            </a:r>
            <a:endParaRPr b="1" sz="1500" u="sng"/>
          </a:p>
          <a:p>
            <a:pPr indent="-323850" lvl="0" marL="457200" rtl="0" algn="l">
              <a:spcBef>
                <a:spcPts val="0"/>
              </a:spcBef>
              <a:spcAft>
                <a:spcPts val="0"/>
              </a:spcAft>
              <a:buSzPts val="1500"/>
              <a:buAutoNum type="arabicParenR"/>
            </a:pPr>
            <a:r>
              <a:rPr lang="en" sz="1500"/>
              <a:t>It separates spatial and </a:t>
            </a:r>
            <a:r>
              <a:rPr b="1" lang="en" sz="1500" u="sng"/>
              <a:t>channel-wise transformations</a:t>
            </a:r>
            <a:r>
              <a:rPr lang="en" sz="1500"/>
              <a:t> using depthwise and pointwise convolutions.</a:t>
            </a:r>
            <a:endParaRPr sz="1500"/>
          </a:p>
          <a:p>
            <a:pPr indent="-323850" lvl="0" marL="457200" rtl="0" algn="l">
              <a:spcBef>
                <a:spcPts val="0"/>
              </a:spcBef>
              <a:spcAft>
                <a:spcPts val="0"/>
              </a:spcAft>
              <a:buSzPts val="1500"/>
              <a:buAutoNum type="arabicParenR"/>
            </a:pPr>
            <a:r>
              <a:rPr lang="en" sz="1500"/>
              <a:t>The architecture achieves </a:t>
            </a:r>
            <a:r>
              <a:rPr b="1" lang="en" sz="1500" u="sng"/>
              <a:t>state-of-the-art performance</a:t>
            </a:r>
            <a:r>
              <a:rPr lang="en" sz="1500"/>
              <a:t> with fewer parameters and computations compared to traditional convolutional networks.</a:t>
            </a:r>
            <a:endParaRPr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t>InceptionResNetV2</a:t>
            </a:r>
            <a:r>
              <a:rPr b="0" lang="en" sz="2500">
                <a:solidFill>
                  <a:schemeClr val="accent1"/>
                </a:solidFill>
                <a:latin typeface="Lato"/>
                <a:ea typeface="Lato"/>
                <a:cs typeface="Lato"/>
                <a:sym typeface="Lato"/>
              </a:rPr>
              <a:t>      </a:t>
            </a:r>
            <a:endParaRPr sz="2500"/>
          </a:p>
          <a:p>
            <a:pPr indent="0" lvl="0" marL="457200" rtl="0" algn="l">
              <a:lnSpc>
                <a:spcPct val="115000"/>
              </a:lnSpc>
              <a:spcBef>
                <a:spcPts val="0"/>
              </a:spcBef>
              <a:spcAft>
                <a:spcPts val="0"/>
              </a:spcAft>
              <a:buNone/>
            </a:pPr>
            <a:r>
              <a:t/>
            </a:r>
            <a:endParaRPr b="0" sz="2200">
              <a:solidFill>
                <a:schemeClr val="accent1"/>
              </a:solidFill>
              <a:latin typeface="Lato"/>
              <a:ea typeface="Lato"/>
              <a:cs typeface="Lato"/>
              <a:sym typeface="Lato"/>
            </a:endParaRPr>
          </a:p>
        </p:txBody>
      </p:sp>
      <p:sp>
        <p:nvSpPr>
          <p:cNvPr id="605" name="Google Shape;605;p59"/>
          <p:cNvSpPr txBox="1"/>
          <p:nvPr>
            <p:ph idx="1" type="body"/>
          </p:nvPr>
        </p:nvSpPr>
        <p:spPr>
          <a:xfrm>
            <a:off x="296425" y="229692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arenR"/>
            </a:pPr>
            <a:r>
              <a:rPr lang="en" sz="1500"/>
              <a:t>InceptionResNetV2 is a </a:t>
            </a:r>
            <a:r>
              <a:rPr b="1" lang="en" sz="1500" u="sng"/>
              <a:t>deep neural network architecture </a:t>
            </a:r>
            <a:r>
              <a:rPr lang="en" sz="1500"/>
              <a:t>with </a:t>
            </a:r>
            <a:r>
              <a:rPr b="1" lang="en" sz="1500" u="sng"/>
              <a:t>164 layer</a:t>
            </a:r>
            <a:r>
              <a:rPr lang="en" sz="1500"/>
              <a:t>.</a:t>
            </a:r>
            <a:endParaRPr sz="1500"/>
          </a:p>
          <a:p>
            <a:pPr indent="-323850" lvl="0" marL="457200" rtl="0" algn="l">
              <a:spcBef>
                <a:spcPts val="0"/>
              </a:spcBef>
              <a:spcAft>
                <a:spcPts val="0"/>
              </a:spcAft>
              <a:buSzPts val="1500"/>
              <a:buAutoNum type="arabicParenR"/>
            </a:pPr>
            <a:r>
              <a:rPr lang="en" sz="1500"/>
              <a:t>It combines the </a:t>
            </a:r>
            <a:r>
              <a:rPr b="1" lang="en" sz="1500" u="sng"/>
              <a:t>Inception module</a:t>
            </a:r>
            <a:r>
              <a:rPr lang="en" sz="1500"/>
              <a:t> and </a:t>
            </a:r>
            <a:r>
              <a:rPr b="1" lang="en" sz="1500" u="sng"/>
              <a:t>residual connections</a:t>
            </a:r>
            <a:r>
              <a:rPr lang="en" sz="1500"/>
              <a:t> from ResNet.</a:t>
            </a:r>
            <a:endParaRPr sz="1500"/>
          </a:p>
          <a:p>
            <a:pPr indent="-323850" lvl="0" marL="457200" rtl="0" algn="l">
              <a:spcBef>
                <a:spcPts val="0"/>
              </a:spcBef>
              <a:spcAft>
                <a:spcPts val="0"/>
              </a:spcAft>
              <a:buSzPts val="1500"/>
              <a:buAutoNum type="arabicParenR"/>
            </a:pPr>
            <a:r>
              <a:rPr lang="en" sz="1500"/>
              <a:t>The architecture consists of </a:t>
            </a:r>
            <a:r>
              <a:rPr b="1" lang="en" sz="1500" u="sng"/>
              <a:t>multiple stacked Inception-ResNet blocks</a:t>
            </a:r>
            <a:r>
              <a:rPr lang="en" sz="1500"/>
              <a:t>.</a:t>
            </a:r>
            <a:endParaRPr sz="1500"/>
          </a:p>
          <a:p>
            <a:pPr indent="-323850" lvl="0" marL="457200" rtl="0" algn="l">
              <a:spcBef>
                <a:spcPts val="0"/>
              </a:spcBef>
              <a:spcAft>
                <a:spcPts val="0"/>
              </a:spcAft>
              <a:buSzPts val="1500"/>
              <a:buAutoNum type="arabicParenR"/>
            </a:pPr>
            <a:r>
              <a:rPr lang="en" sz="1500"/>
              <a:t>Each block contains </a:t>
            </a:r>
            <a:r>
              <a:rPr b="1" lang="en" sz="1500" u="sng"/>
              <a:t>parallel branches</a:t>
            </a:r>
            <a:r>
              <a:rPr lang="en" sz="1500"/>
              <a:t> with different filter sizes and operations.</a:t>
            </a:r>
            <a:endParaRPr sz="1500"/>
          </a:p>
          <a:p>
            <a:pPr indent="-323850" lvl="0" marL="457200" rtl="0" algn="l">
              <a:spcBef>
                <a:spcPts val="0"/>
              </a:spcBef>
              <a:spcAft>
                <a:spcPts val="0"/>
              </a:spcAft>
              <a:buSzPts val="1500"/>
              <a:buAutoNum type="arabicParenR"/>
            </a:pPr>
            <a:r>
              <a:rPr lang="en" sz="1500"/>
              <a:t>InceptionResNetV2 achieves a good balance between </a:t>
            </a:r>
            <a:r>
              <a:rPr b="1" lang="en" sz="1500" u="sng"/>
              <a:t>accuracy</a:t>
            </a:r>
            <a:r>
              <a:rPr lang="en" sz="1500"/>
              <a:t> and </a:t>
            </a:r>
            <a:r>
              <a:rPr b="1" lang="en" sz="1500" u="sng"/>
              <a:t>computational efficiency</a:t>
            </a:r>
            <a:r>
              <a:rPr lang="en" sz="1500"/>
              <a:t> for breast cancer classification tasks.</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Model Description</a:t>
            </a:r>
            <a:endParaRPr/>
          </a:p>
        </p:txBody>
      </p:sp>
      <p:sp>
        <p:nvSpPr>
          <p:cNvPr id="611" name="Google Shape;611;p60"/>
          <p:cNvSpPr txBox="1"/>
          <p:nvPr>
            <p:ph idx="1" type="body"/>
          </p:nvPr>
        </p:nvSpPr>
        <p:spPr>
          <a:xfrm>
            <a:off x="729450" y="1853850"/>
            <a:ext cx="7874400" cy="3159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302">
                <a:solidFill>
                  <a:schemeClr val="dk2"/>
                </a:solidFill>
              </a:rPr>
              <a:t>A state of the art model is imported to the top layer of our model, specifying an input shape of (224, 224, 3) to match the expected input dimensions of the pre-trained model</a:t>
            </a:r>
            <a:r>
              <a:rPr lang="en" sz="1302">
                <a:solidFill>
                  <a:schemeClr val="dk2"/>
                </a:solidFill>
              </a:rPr>
              <a:t>. </a:t>
            </a:r>
            <a:endParaRPr sz="1302">
              <a:solidFill>
                <a:schemeClr val="dk2"/>
              </a:solidFill>
            </a:endParaRPr>
          </a:p>
          <a:p>
            <a:pPr indent="0" lvl="0" marL="0" rtl="0" algn="l">
              <a:lnSpc>
                <a:spcPct val="95000"/>
              </a:lnSpc>
              <a:spcBef>
                <a:spcPts val="0"/>
              </a:spcBef>
              <a:spcAft>
                <a:spcPts val="0"/>
              </a:spcAft>
              <a:buNone/>
            </a:pPr>
            <a:r>
              <a:t/>
            </a:r>
            <a:endParaRPr sz="1302">
              <a:solidFill>
                <a:schemeClr val="dk2"/>
              </a:solidFill>
            </a:endParaRPr>
          </a:p>
          <a:p>
            <a:pPr indent="0" lvl="0" marL="0" rtl="0" algn="l">
              <a:lnSpc>
                <a:spcPct val="95000"/>
              </a:lnSpc>
              <a:spcBef>
                <a:spcPts val="0"/>
              </a:spcBef>
              <a:spcAft>
                <a:spcPts val="0"/>
              </a:spcAft>
              <a:buNone/>
            </a:pPr>
            <a:r>
              <a:rPr lang="en" sz="1302">
                <a:solidFill>
                  <a:schemeClr val="dk2"/>
                </a:solidFill>
              </a:rPr>
              <a:t>T</a:t>
            </a:r>
            <a:r>
              <a:rPr lang="en" sz="1302">
                <a:solidFill>
                  <a:schemeClr val="dk2"/>
                </a:solidFill>
              </a:rPr>
              <a:t>he output of the imported model is passed through some dense layers. This approach enables us to leverage the features learned by the pre-trained model and further refine them for our specific task.</a:t>
            </a:r>
            <a:endParaRPr sz="1302">
              <a:solidFill>
                <a:schemeClr val="dk2"/>
              </a:solidFill>
            </a:endParaRPr>
          </a:p>
          <a:p>
            <a:pPr indent="0" lvl="0" marL="0" rtl="0" algn="l">
              <a:lnSpc>
                <a:spcPct val="95000"/>
              </a:lnSpc>
              <a:spcBef>
                <a:spcPts val="0"/>
              </a:spcBef>
              <a:spcAft>
                <a:spcPts val="0"/>
              </a:spcAft>
              <a:buNone/>
            </a:pPr>
            <a:r>
              <a:t/>
            </a:r>
            <a:endParaRPr sz="1302">
              <a:solidFill>
                <a:schemeClr val="dk2"/>
              </a:solidFill>
            </a:endParaRPr>
          </a:p>
          <a:p>
            <a:pPr indent="0" lvl="0" marL="0" rtl="0" algn="l">
              <a:lnSpc>
                <a:spcPct val="95000"/>
              </a:lnSpc>
              <a:spcBef>
                <a:spcPts val="0"/>
              </a:spcBef>
              <a:spcAft>
                <a:spcPts val="0"/>
              </a:spcAft>
              <a:buNone/>
            </a:pPr>
            <a:r>
              <a:rPr lang="en" sz="1302">
                <a:solidFill>
                  <a:schemeClr val="dk2"/>
                </a:solidFill>
              </a:rPr>
              <a:t>Adam Optimizer is used with </a:t>
            </a:r>
            <a:r>
              <a:rPr lang="en" sz="1302">
                <a:solidFill>
                  <a:schemeClr val="dk2"/>
                </a:solidFill>
              </a:rPr>
              <a:t>initial</a:t>
            </a:r>
            <a:r>
              <a:rPr lang="en" sz="1302">
                <a:solidFill>
                  <a:schemeClr val="dk2"/>
                </a:solidFill>
              </a:rPr>
              <a:t> learning rate of 0.0001, it is known for its ability to converge quickly and effectively on good parameter values.</a:t>
            </a:r>
            <a:endParaRPr sz="1302">
              <a:solidFill>
                <a:schemeClr val="dk2"/>
              </a:solidFill>
            </a:endParaRPr>
          </a:p>
          <a:p>
            <a:pPr indent="0" lvl="0" marL="0" rtl="0" algn="l">
              <a:lnSpc>
                <a:spcPct val="95000"/>
              </a:lnSpc>
              <a:spcBef>
                <a:spcPts val="0"/>
              </a:spcBef>
              <a:spcAft>
                <a:spcPts val="0"/>
              </a:spcAft>
              <a:buNone/>
            </a:pPr>
            <a:r>
              <a:t/>
            </a:r>
            <a:endParaRPr sz="1302">
              <a:solidFill>
                <a:schemeClr val="dk2"/>
              </a:solidFill>
            </a:endParaRPr>
          </a:p>
          <a:p>
            <a:pPr indent="0" lvl="0" marL="0" rtl="0" algn="l">
              <a:lnSpc>
                <a:spcPct val="95000"/>
              </a:lnSpc>
              <a:spcBef>
                <a:spcPts val="0"/>
              </a:spcBef>
              <a:spcAft>
                <a:spcPts val="0"/>
              </a:spcAft>
              <a:buNone/>
            </a:pPr>
            <a:r>
              <a:rPr lang="en" sz="1302">
                <a:solidFill>
                  <a:srgbClr val="222222"/>
                </a:solidFill>
                <a:highlight>
                  <a:schemeClr val="lt1"/>
                </a:highlight>
              </a:rPr>
              <a:t>The loss function that is Binary Cross Entropy used in binary classification problems, it measures the difference between the predicted probability distribution and the true probability distribution.</a:t>
            </a:r>
            <a:endParaRPr sz="1302">
              <a:solidFill>
                <a:srgbClr val="222222"/>
              </a:solidFill>
              <a:highlight>
                <a:schemeClr val="lt1"/>
              </a:highlight>
            </a:endParaRPr>
          </a:p>
          <a:p>
            <a:pPr indent="0" lvl="0" marL="0" rtl="0" algn="l">
              <a:lnSpc>
                <a:spcPct val="95000"/>
              </a:lnSpc>
              <a:spcBef>
                <a:spcPts val="0"/>
              </a:spcBef>
              <a:spcAft>
                <a:spcPts val="0"/>
              </a:spcAft>
              <a:buNone/>
            </a:pPr>
            <a:r>
              <a:t/>
            </a:r>
            <a:endParaRPr sz="1302">
              <a:solidFill>
                <a:srgbClr val="222222"/>
              </a:solidFill>
              <a:highlight>
                <a:schemeClr val="lt1"/>
              </a:highlight>
            </a:endParaRPr>
          </a:p>
          <a:p>
            <a:pPr indent="0" lvl="0" marL="0" rtl="0" algn="l">
              <a:lnSpc>
                <a:spcPct val="95000"/>
              </a:lnSpc>
              <a:spcBef>
                <a:spcPts val="0"/>
              </a:spcBef>
              <a:spcAft>
                <a:spcPts val="0"/>
              </a:spcAft>
              <a:buNone/>
            </a:pPr>
            <a:r>
              <a:rPr lang="en" sz="1302">
                <a:solidFill>
                  <a:srgbClr val="222222"/>
                </a:solidFill>
                <a:highlight>
                  <a:schemeClr val="lt1"/>
                </a:highlight>
              </a:rPr>
              <a:t>The activation function used in our dense layers is relu since it overcomes the vanishing gradient problem which is faced by sigmoid function due to saturation.</a:t>
            </a:r>
            <a:endParaRPr sz="1302">
              <a:solidFill>
                <a:srgbClr val="222222"/>
              </a:solidFill>
              <a:highlight>
                <a:schemeClr val="lt1"/>
              </a:highlight>
            </a:endParaRPr>
          </a:p>
          <a:p>
            <a:pPr indent="0" lvl="0" marL="0" rtl="0" algn="l">
              <a:lnSpc>
                <a:spcPct val="95000"/>
              </a:lnSpc>
              <a:spcBef>
                <a:spcPts val="0"/>
              </a:spcBef>
              <a:spcAft>
                <a:spcPts val="0"/>
              </a:spcAft>
              <a:buNone/>
            </a:pPr>
            <a:r>
              <a:t/>
            </a:r>
            <a:endParaRPr sz="1302">
              <a:solidFill>
                <a:srgbClr val="222222"/>
              </a:solidFill>
              <a:highlight>
                <a:schemeClr val="lt1"/>
              </a:highlight>
            </a:endParaRPr>
          </a:p>
          <a:p>
            <a:pPr indent="0" lvl="0" marL="0" rtl="0" algn="l">
              <a:lnSpc>
                <a:spcPct val="95000"/>
              </a:lnSpc>
              <a:spcBef>
                <a:spcPts val="0"/>
              </a:spcBef>
              <a:spcAft>
                <a:spcPts val="0"/>
              </a:spcAft>
              <a:buNone/>
            </a:pPr>
            <a:r>
              <a:rPr lang="en" sz="1302">
                <a:solidFill>
                  <a:srgbClr val="292929"/>
                </a:solidFill>
                <a:highlight>
                  <a:schemeClr val="lt1"/>
                </a:highlight>
              </a:rPr>
              <a:t>The model was trained for 70 epochs and for every epoch the four metrics, i.e., accuracy, precision, recall and auc is observed.</a:t>
            </a:r>
            <a:endParaRPr sz="1302">
              <a:solidFill>
                <a:srgbClr val="292929"/>
              </a:solidFill>
              <a:highlight>
                <a:schemeClr val="lt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1"/>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Evaluation Metrics</a:t>
            </a:r>
            <a:endParaRPr i="1"/>
          </a:p>
        </p:txBody>
      </p:sp>
      <p:sp>
        <p:nvSpPr>
          <p:cNvPr id="617" name="Google Shape;617;p61"/>
          <p:cNvSpPr txBox="1"/>
          <p:nvPr/>
        </p:nvSpPr>
        <p:spPr>
          <a:xfrm>
            <a:off x="963450" y="1654300"/>
            <a:ext cx="7217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Accuracy: It evaluates correctness of a model, and is the ratio of the number of images accurately classified out of the total number of testing images. [(TN+TP)/(TP+FP+TN+FN)]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Precision: the quality of a positive prediction made by the model. [TP/(TP+FP)]</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Recall: Recall is referred to as the true positive rate or sensitivity.[TN/(TN+FP)]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F1-score: It represents the harmonic average of precision and recall, and is usually used for the optimization of a model towards either precision or recall.[2*((P*R)/(P+R))]</a:t>
            </a:r>
            <a:endParaRPr>
              <a:latin typeface="Lato"/>
              <a:ea typeface="Lato"/>
              <a:cs typeface="Lato"/>
              <a:sym typeface="Lato"/>
            </a:endParaRPr>
          </a:p>
        </p:txBody>
      </p:sp>
      <p:sp>
        <p:nvSpPr>
          <p:cNvPr id="618" name="Google Shape;618;p61"/>
          <p:cNvSpPr/>
          <p:nvPr/>
        </p:nvSpPr>
        <p:spPr>
          <a:xfrm flipH="1" rot="10800000">
            <a:off x="651025" y="17732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1"/>
          <p:cNvSpPr/>
          <p:nvPr/>
        </p:nvSpPr>
        <p:spPr>
          <a:xfrm flipH="1" rot="10800000">
            <a:off x="651025" y="23890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1"/>
          <p:cNvSpPr/>
          <p:nvPr/>
        </p:nvSpPr>
        <p:spPr>
          <a:xfrm flipH="1" rot="10800000">
            <a:off x="651025" y="295936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1"/>
          <p:cNvSpPr/>
          <p:nvPr/>
        </p:nvSpPr>
        <p:spPr>
          <a:xfrm flipH="1" rot="10800000">
            <a:off x="651025" y="34801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Results</a:t>
            </a:r>
            <a:endParaRPr i="1"/>
          </a:p>
        </p:txBody>
      </p:sp>
      <p:pic>
        <p:nvPicPr>
          <p:cNvPr id="627" name="Google Shape;627;p62"/>
          <p:cNvPicPr preferRelativeResize="0"/>
          <p:nvPr/>
        </p:nvPicPr>
        <p:blipFill>
          <a:blip r:embed="rId3">
            <a:alphaModFix/>
          </a:blip>
          <a:stretch>
            <a:fillRect/>
          </a:stretch>
        </p:blipFill>
        <p:spPr>
          <a:xfrm>
            <a:off x="876300" y="3276050"/>
            <a:ext cx="5486399" cy="1828800"/>
          </a:xfrm>
          <a:prstGeom prst="rect">
            <a:avLst/>
          </a:prstGeom>
          <a:noFill/>
          <a:ln>
            <a:noFill/>
          </a:ln>
        </p:spPr>
      </p:pic>
      <p:pic>
        <p:nvPicPr>
          <p:cNvPr id="628" name="Google Shape;628;p62"/>
          <p:cNvPicPr preferRelativeResize="0"/>
          <p:nvPr/>
        </p:nvPicPr>
        <p:blipFill>
          <a:blip r:embed="rId4">
            <a:alphaModFix/>
          </a:blip>
          <a:stretch>
            <a:fillRect/>
          </a:stretch>
        </p:blipFill>
        <p:spPr>
          <a:xfrm>
            <a:off x="6326575" y="3276050"/>
            <a:ext cx="1828800" cy="1828800"/>
          </a:xfrm>
          <a:prstGeom prst="rect">
            <a:avLst/>
          </a:prstGeom>
          <a:noFill/>
          <a:ln>
            <a:noFill/>
          </a:ln>
        </p:spPr>
      </p:pic>
      <p:pic>
        <p:nvPicPr>
          <p:cNvPr id="629" name="Google Shape;629;p62"/>
          <p:cNvPicPr preferRelativeResize="0"/>
          <p:nvPr/>
        </p:nvPicPr>
        <p:blipFill rotWithShape="1">
          <a:blip r:embed="rId5">
            <a:alphaModFix/>
          </a:blip>
          <a:srcRect b="0" l="7009" r="7505" t="19510"/>
          <a:stretch/>
        </p:blipFill>
        <p:spPr>
          <a:xfrm>
            <a:off x="3200400" y="1186713"/>
            <a:ext cx="2743200" cy="182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3"/>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Results</a:t>
            </a:r>
            <a:endParaRPr i="1"/>
          </a:p>
        </p:txBody>
      </p:sp>
      <p:pic>
        <p:nvPicPr>
          <p:cNvPr id="635" name="Google Shape;635;p63"/>
          <p:cNvPicPr preferRelativeResize="0"/>
          <p:nvPr/>
        </p:nvPicPr>
        <p:blipFill>
          <a:blip r:embed="rId3">
            <a:alphaModFix/>
          </a:blip>
          <a:stretch>
            <a:fillRect/>
          </a:stretch>
        </p:blipFill>
        <p:spPr>
          <a:xfrm>
            <a:off x="773975" y="3254850"/>
            <a:ext cx="5486401" cy="1828800"/>
          </a:xfrm>
          <a:prstGeom prst="rect">
            <a:avLst/>
          </a:prstGeom>
          <a:noFill/>
          <a:ln>
            <a:noFill/>
          </a:ln>
        </p:spPr>
      </p:pic>
      <p:pic>
        <p:nvPicPr>
          <p:cNvPr id="636" name="Google Shape;636;p63"/>
          <p:cNvPicPr preferRelativeResize="0"/>
          <p:nvPr/>
        </p:nvPicPr>
        <p:blipFill>
          <a:blip r:embed="rId4">
            <a:alphaModFix/>
          </a:blip>
          <a:stretch>
            <a:fillRect/>
          </a:stretch>
        </p:blipFill>
        <p:spPr>
          <a:xfrm>
            <a:off x="6260375" y="3254850"/>
            <a:ext cx="1828800" cy="1828800"/>
          </a:xfrm>
          <a:prstGeom prst="rect">
            <a:avLst/>
          </a:prstGeom>
          <a:noFill/>
          <a:ln>
            <a:noFill/>
          </a:ln>
        </p:spPr>
      </p:pic>
      <p:pic>
        <p:nvPicPr>
          <p:cNvPr id="637" name="Google Shape;637;p63"/>
          <p:cNvPicPr preferRelativeResize="0"/>
          <p:nvPr/>
        </p:nvPicPr>
        <p:blipFill rotWithShape="1">
          <a:blip r:embed="rId5">
            <a:alphaModFix/>
          </a:blip>
          <a:srcRect b="0" l="7667" r="7987" t="18956"/>
          <a:stretch/>
        </p:blipFill>
        <p:spPr>
          <a:xfrm>
            <a:off x="3200400" y="1186725"/>
            <a:ext cx="2743200" cy="1828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4"/>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Results</a:t>
            </a:r>
            <a:endParaRPr i="1"/>
          </a:p>
        </p:txBody>
      </p:sp>
      <p:pic>
        <p:nvPicPr>
          <p:cNvPr id="643" name="Google Shape;643;p64"/>
          <p:cNvPicPr preferRelativeResize="0"/>
          <p:nvPr/>
        </p:nvPicPr>
        <p:blipFill>
          <a:blip r:embed="rId3">
            <a:alphaModFix/>
          </a:blip>
          <a:stretch>
            <a:fillRect/>
          </a:stretch>
        </p:blipFill>
        <p:spPr>
          <a:xfrm>
            <a:off x="6260375" y="3254850"/>
            <a:ext cx="1828800" cy="1828800"/>
          </a:xfrm>
          <a:prstGeom prst="rect">
            <a:avLst/>
          </a:prstGeom>
          <a:noFill/>
          <a:ln>
            <a:noFill/>
          </a:ln>
        </p:spPr>
      </p:pic>
      <p:pic>
        <p:nvPicPr>
          <p:cNvPr id="644" name="Google Shape;644;p64"/>
          <p:cNvPicPr preferRelativeResize="0"/>
          <p:nvPr/>
        </p:nvPicPr>
        <p:blipFill rotWithShape="1">
          <a:blip r:embed="rId4">
            <a:alphaModFix/>
          </a:blip>
          <a:srcRect b="0" l="9138" r="9626" t="20197"/>
          <a:stretch/>
        </p:blipFill>
        <p:spPr>
          <a:xfrm>
            <a:off x="2860675" y="1186725"/>
            <a:ext cx="2743200" cy="1828800"/>
          </a:xfrm>
          <a:prstGeom prst="rect">
            <a:avLst/>
          </a:prstGeom>
          <a:noFill/>
          <a:ln>
            <a:noFill/>
          </a:ln>
        </p:spPr>
      </p:pic>
      <p:pic>
        <p:nvPicPr>
          <p:cNvPr id="645" name="Google Shape;645;p64"/>
          <p:cNvPicPr preferRelativeResize="0"/>
          <p:nvPr/>
        </p:nvPicPr>
        <p:blipFill>
          <a:blip r:embed="rId5">
            <a:alphaModFix/>
          </a:blip>
          <a:stretch>
            <a:fillRect/>
          </a:stretch>
        </p:blipFill>
        <p:spPr>
          <a:xfrm>
            <a:off x="773975" y="3302150"/>
            <a:ext cx="5486399" cy="182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8"/>
          <p:cNvSpPr txBox="1"/>
          <p:nvPr>
            <p:ph idx="1" type="body"/>
          </p:nvPr>
        </p:nvSpPr>
        <p:spPr>
          <a:xfrm>
            <a:off x="727650" y="1301575"/>
            <a:ext cx="7961400" cy="3699900"/>
          </a:xfrm>
          <a:prstGeom prst="rect">
            <a:avLst/>
          </a:prstGeom>
          <a:noFill/>
          <a:ln>
            <a:noFill/>
          </a:ln>
        </p:spPr>
        <p:txBody>
          <a:bodyPr anchorCtr="0" anchor="t" bIns="91425" lIns="91425" spcFirstLastPara="1" rIns="91425" wrap="square" tIns="91425">
            <a:normAutofit lnSpcReduction="10000"/>
          </a:bodyPr>
          <a:lstStyle/>
          <a:p>
            <a:pPr indent="0" lvl="0" marL="457200" rtl="0" algn="l">
              <a:lnSpc>
                <a:spcPct val="150000"/>
              </a:lnSpc>
              <a:spcBef>
                <a:spcPts val="0"/>
              </a:spcBef>
              <a:spcAft>
                <a:spcPts val="0"/>
              </a:spcAft>
              <a:buSzPts val="1300"/>
              <a:buNone/>
            </a:pPr>
            <a:r>
              <a:rPr lang="en" sz="2000">
                <a:solidFill>
                  <a:srgbClr val="000000"/>
                </a:solidFill>
                <a:highlight>
                  <a:srgbClr val="FFFFFF"/>
                </a:highlight>
              </a:rPr>
              <a:t>Most commonly diagnosed cancer type in the world in 2020.</a:t>
            </a:r>
            <a:endParaRPr sz="2000">
              <a:solidFill>
                <a:srgbClr val="000000"/>
              </a:solidFill>
              <a:highlight>
                <a:srgbClr val="FFFFFF"/>
              </a:highlight>
            </a:endParaRPr>
          </a:p>
          <a:p>
            <a:pPr indent="0" lvl="0" marL="457200" rtl="0" algn="l">
              <a:lnSpc>
                <a:spcPct val="150000"/>
              </a:lnSpc>
              <a:spcBef>
                <a:spcPts val="1200"/>
              </a:spcBef>
              <a:spcAft>
                <a:spcPts val="0"/>
              </a:spcAft>
              <a:buSzPts val="1300"/>
              <a:buNone/>
            </a:pPr>
            <a:r>
              <a:rPr lang="en" sz="2000">
                <a:solidFill>
                  <a:srgbClr val="202020"/>
                </a:solidFill>
                <a:highlight>
                  <a:srgbClr val="FFFFFF"/>
                </a:highlight>
              </a:rPr>
              <a:t>Breast cancer: malignant breast cell growth.      </a:t>
            </a:r>
            <a:endParaRPr sz="2000">
              <a:solidFill>
                <a:srgbClr val="202020"/>
              </a:solidFill>
              <a:highlight>
                <a:srgbClr val="FFFFFF"/>
              </a:highlight>
            </a:endParaRPr>
          </a:p>
          <a:p>
            <a:pPr indent="0" lvl="0" marL="457200" rtl="0" algn="l">
              <a:lnSpc>
                <a:spcPct val="150000"/>
              </a:lnSpc>
              <a:spcBef>
                <a:spcPts val="1200"/>
              </a:spcBef>
              <a:spcAft>
                <a:spcPts val="0"/>
              </a:spcAft>
              <a:buSzPts val="1300"/>
              <a:buNone/>
            </a:pPr>
            <a:r>
              <a:rPr lang="en" sz="2000">
                <a:solidFill>
                  <a:srgbClr val="202020"/>
                </a:solidFill>
                <a:highlight>
                  <a:srgbClr val="FFFFFF"/>
                </a:highlight>
              </a:rPr>
              <a:t>Classification by cell behavior and impact.                                                                                                                                                                                                               </a:t>
            </a:r>
            <a:endParaRPr sz="2000">
              <a:solidFill>
                <a:srgbClr val="202020"/>
              </a:solidFill>
              <a:highlight>
                <a:srgbClr val="FFFFFF"/>
              </a:highlight>
            </a:endParaRPr>
          </a:p>
          <a:p>
            <a:pPr indent="0" lvl="0" marL="457200" rtl="0" algn="l">
              <a:lnSpc>
                <a:spcPct val="150000"/>
              </a:lnSpc>
              <a:spcBef>
                <a:spcPts val="1200"/>
              </a:spcBef>
              <a:spcAft>
                <a:spcPts val="0"/>
              </a:spcAft>
              <a:buSzPts val="1300"/>
              <a:buNone/>
            </a:pPr>
            <a:r>
              <a:rPr lang="en" sz="2000">
                <a:solidFill>
                  <a:srgbClr val="212121"/>
                </a:solidFill>
                <a:highlight>
                  <a:schemeClr val="lt1"/>
                </a:highlight>
              </a:rPr>
              <a:t>Early detection increases survival by 8%..</a:t>
            </a:r>
            <a:endParaRPr sz="2000">
              <a:solidFill>
                <a:srgbClr val="212121"/>
              </a:solidFill>
              <a:highlight>
                <a:schemeClr val="lt1"/>
              </a:highlight>
            </a:endParaRPr>
          </a:p>
          <a:p>
            <a:pPr indent="0" lvl="0" marL="457200" rtl="0" algn="l">
              <a:lnSpc>
                <a:spcPct val="150000"/>
              </a:lnSpc>
              <a:spcBef>
                <a:spcPts val="1200"/>
              </a:spcBef>
              <a:spcAft>
                <a:spcPts val="0"/>
              </a:spcAft>
              <a:buSzPts val="1300"/>
              <a:buNone/>
            </a:pPr>
            <a:r>
              <a:rPr lang="en" sz="2000">
                <a:solidFill>
                  <a:srgbClr val="000000"/>
                </a:solidFill>
                <a:highlight>
                  <a:srgbClr val="FFFFFF"/>
                </a:highlight>
              </a:rPr>
              <a:t>WHO predicts Breast Cancer incidence to rise by 2040.</a:t>
            </a:r>
            <a:endParaRPr sz="2000">
              <a:solidFill>
                <a:srgbClr val="000000"/>
              </a:solidFill>
              <a:highlight>
                <a:srgbClr val="FFFFFF"/>
              </a:highlight>
            </a:endParaRPr>
          </a:p>
          <a:p>
            <a:pPr indent="0" lvl="0" marL="457200" rtl="0" algn="l">
              <a:lnSpc>
                <a:spcPct val="150000"/>
              </a:lnSpc>
              <a:spcBef>
                <a:spcPts val="1200"/>
              </a:spcBef>
              <a:spcAft>
                <a:spcPts val="1200"/>
              </a:spcAft>
              <a:buSzPts val="1300"/>
              <a:buNone/>
            </a:pPr>
            <a:r>
              <a:rPr lang="en" sz="2000">
                <a:solidFill>
                  <a:srgbClr val="000000"/>
                </a:solidFill>
                <a:highlight>
                  <a:srgbClr val="FFFFFF"/>
                </a:highlight>
              </a:rPr>
              <a:t>Automated breast cancer detection is challenging.</a:t>
            </a:r>
            <a:endParaRPr sz="2000">
              <a:solidFill>
                <a:srgbClr val="000000"/>
              </a:solidFill>
              <a:highlight>
                <a:srgbClr val="FFFFFF"/>
              </a:highlight>
            </a:endParaRPr>
          </a:p>
        </p:txBody>
      </p:sp>
      <p:sp>
        <p:nvSpPr>
          <p:cNvPr id="413" name="Google Shape;413;p38"/>
          <p:cNvSpPr txBox="1"/>
          <p:nvPr>
            <p:ph type="title"/>
          </p:nvPr>
        </p:nvSpPr>
        <p:spPr>
          <a:xfrm>
            <a:off x="729450" y="4834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840"/>
              <a:t>Introduction</a:t>
            </a:r>
            <a:endParaRPr sz="2840"/>
          </a:p>
        </p:txBody>
      </p:sp>
      <p:sp>
        <p:nvSpPr>
          <p:cNvPr id="414" name="Google Shape;414;p38"/>
          <p:cNvSpPr/>
          <p:nvPr/>
        </p:nvSpPr>
        <p:spPr>
          <a:xfrm flipH="1" rot="10800000">
            <a:off x="789225" y="13827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8"/>
          <p:cNvSpPr/>
          <p:nvPr/>
        </p:nvSpPr>
        <p:spPr>
          <a:xfrm flipH="1" rot="10800000">
            <a:off x="789225" y="19376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8"/>
          <p:cNvSpPr/>
          <p:nvPr/>
        </p:nvSpPr>
        <p:spPr>
          <a:xfrm flipH="1" rot="10800000">
            <a:off x="789225" y="24925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8"/>
          <p:cNvSpPr/>
          <p:nvPr/>
        </p:nvSpPr>
        <p:spPr>
          <a:xfrm flipH="1" rot="10800000">
            <a:off x="789225" y="379536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8"/>
          <p:cNvSpPr/>
          <p:nvPr/>
        </p:nvSpPr>
        <p:spPr>
          <a:xfrm flipH="1" rot="10800000">
            <a:off x="789225" y="31869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8"/>
          <p:cNvSpPr/>
          <p:nvPr/>
        </p:nvSpPr>
        <p:spPr>
          <a:xfrm flipH="1" rot="10800000">
            <a:off x="789225" y="44037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5"/>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Results</a:t>
            </a:r>
            <a:endParaRPr i="1"/>
          </a:p>
        </p:txBody>
      </p:sp>
      <p:pic>
        <p:nvPicPr>
          <p:cNvPr id="651" name="Google Shape;651;p65"/>
          <p:cNvPicPr preferRelativeResize="0"/>
          <p:nvPr/>
        </p:nvPicPr>
        <p:blipFill>
          <a:blip r:embed="rId3">
            <a:alphaModFix/>
          </a:blip>
          <a:stretch>
            <a:fillRect/>
          </a:stretch>
        </p:blipFill>
        <p:spPr>
          <a:xfrm>
            <a:off x="773975" y="3230875"/>
            <a:ext cx="5486399" cy="1828800"/>
          </a:xfrm>
          <a:prstGeom prst="rect">
            <a:avLst/>
          </a:prstGeom>
          <a:noFill/>
          <a:ln>
            <a:noFill/>
          </a:ln>
        </p:spPr>
      </p:pic>
      <p:pic>
        <p:nvPicPr>
          <p:cNvPr id="652" name="Google Shape;652;p65"/>
          <p:cNvPicPr preferRelativeResize="0"/>
          <p:nvPr/>
        </p:nvPicPr>
        <p:blipFill>
          <a:blip r:embed="rId4">
            <a:alphaModFix/>
          </a:blip>
          <a:stretch>
            <a:fillRect/>
          </a:stretch>
        </p:blipFill>
        <p:spPr>
          <a:xfrm>
            <a:off x="6260375" y="3261125"/>
            <a:ext cx="1828800" cy="1828800"/>
          </a:xfrm>
          <a:prstGeom prst="rect">
            <a:avLst/>
          </a:prstGeom>
          <a:noFill/>
          <a:ln>
            <a:noFill/>
          </a:ln>
        </p:spPr>
      </p:pic>
      <p:pic>
        <p:nvPicPr>
          <p:cNvPr id="653" name="Google Shape;653;p65"/>
          <p:cNvPicPr preferRelativeResize="0"/>
          <p:nvPr/>
        </p:nvPicPr>
        <p:blipFill rotWithShape="1">
          <a:blip r:embed="rId5">
            <a:alphaModFix/>
          </a:blip>
          <a:srcRect b="0" l="7304" r="8442" t="20445"/>
          <a:stretch/>
        </p:blipFill>
        <p:spPr>
          <a:xfrm>
            <a:off x="3200400" y="1186713"/>
            <a:ext cx="2743200" cy="182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6"/>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Results</a:t>
            </a:r>
            <a:endParaRPr i="1"/>
          </a:p>
        </p:txBody>
      </p:sp>
      <p:pic>
        <p:nvPicPr>
          <p:cNvPr id="659" name="Google Shape;659;p66"/>
          <p:cNvPicPr preferRelativeResize="0"/>
          <p:nvPr/>
        </p:nvPicPr>
        <p:blipFill>
          <a:blip r:embed="rId3">
            <a:alphaModFix/>
          </a:blip>
          <a:stretch>
            <a:fillRect/>
          </a:stretch>
        </p:blipFill>
        <p:spPr>
          <a:xfrm>
            <a:off x="773975" y="3238775"/>
            <a:ext cx="5486400" cy="1828800"/>
          </a:xfrm>
          <a:prstGeom prst="rect">
            <a:avLst/>
          </a:prstGeom>
          <a:noFill/>
          <a:ln>
            <a:noFill/>
          </a:ln>
        </p:spPr>
      </p:pic>
      <p:pic>
        <p:nvPicPr>
          <p:cNvPr id="660" name="Google Shape;660;p66"/>
          <p:cNvPicPr preferRelativeResize="0"/>
          <p:nvPr/>
        </p:nvPicPr>
        <p:blipFill>
          <a:blip r:embed="rId4">
            <a:alphaModFix/>
          </a:blip>
          <a:stretch>
            <a:fillRect/>
          </a:stretch>
        </p:blipFill>
        <p:spPr>
          <a:xfrm>
            <a:off x="6260375" y="3238775"/>
            <a:ext cx="1828800" cy="1828800"/>
          </a:xfrm>
          <a:prstGeom prst="rect">
            <a:avLst/>
          </a:prstGeom>
          <a:noFill/>
          <a:ln>
            <a:noFill/>
          </a:ln>
        </p:spPr>
      </p:pic>
      <p:pic>
        <p:nvPicPr>
          <p:cNvPr id="661" name="Google Shape;661;p66"/>
          <p:cNvPicPr preferRelativeResize="0"/>
          <p:nvPr/>
        </p:nvPicPr>
        <p:blipFill rotWithShape="1">
          <a:blip r:embed="rId5">
            <a:alphaModFix/>
          </a:blip>
          <a:srcRect b="0" l="8323" r="11095" t="19296"/>
          <a:stretch/>
        </p:blipFill>
        <p:spPr>
          <a:xfrm>
            <a:off x="3200400" y="1186725"/>
            <a:ext cx="2743200" cy="1828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7"/>
          <p:cNvSpPr txBox="1"/>
          <p:nvPr>
            <p:ph type="title"/>
          </p:nvPr>
        </p:nvSpPr>
        <p:spPr>
          <a:xfrm>
            <a:off x="734874"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Comparison</a:t>
            </a:r>
            <a:endParaRPr i="1"/>
          </a:p>
        </p:txBody>
      </p:sp>
      <p:sp>
        <p:nvSpPr>
          <p:cNvPr id="667" name="Google Shape;667;p67"/>
          <p:cNvSpPr/>
          <p:nvPr/>
        </p:nvSpPr>
        <p:spPr>
          <a:xfrm flipH="1" rot="10800000">
            <a:off x="339025" y="27175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7"/>
          <p:cNvSpPr/>
          <p:nvPr/>
        </p:nvSpPr>
        <p:spPr>
          <a:xfrm flipH="1" rot="10800000">
            <a:off x="339025" y="31131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7"/>
          <p:cNvSpPr/>
          <p:nvPr/>
        </p:nvSpPr>
        <p:spPr>
          <a:xfrm flipH="1" rot="10800000">
            <a:off x="339025" y="35087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7"/>
          <p:cNvSpPr/>
          <p:nvPr/>
        </p:nvSpPr>
        <p:spPr>
          <a:xfrm flipH="1" rot="10800000">
            <a:off x="339025" y="39043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7"/>
          <p:cNvSpPr/>
          <p:nvPr/>
        </p:nvSpPr>
        <p:spPr>
          <a:xfrm flipH="1" rot="10800000">
            <a:off x="339025" y="23219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672" name="Google Shape;672;p67"/>
          <p:cNvGraphicFramePr/>
          <p:nvPr/>
        </p:nvGraphicFramePr>
        <p:xfrm>
          <a:off x="988674" y="1495725"/>
          <a:ext cx="3000000" cy="3000000"/>
        </p:xfrm>
        <a:graphic>
          <a:graphicData uri="http://schemas.openxmlformats.org/drawingml/2006/table">
            <a:tbl>
              <a:tblPr bandRow="1">
                <a:noFill/>
                <a:tableStyleId>{2EACB4D0-0664-49FF-9146-DC1D504B34F8}</a:tableStyleId>
              </a:tblPr>
              <a:tblGrid>
                <a:gridCol w="1859150"/>
                <a:gridCol w="593775"/>
                <a:gridCol w="558625"/>
                <a:gridCol w="611650"/>
                <a:gridCol w="658925"/>
                <a:gridCol w="403450"/>
                <a:gridCol w="441250"/>
                <a:gridCol w="592400"/>
                <a:gridCol w="612275"/>
              </a:tblGrid>
              <a:tr h="345325">
                <a:tc rowSpan="2">
                  <a:txBody>
                    <a:bodyPr/>
                    <a:lstStyle/>
                    <a:p>
                      <a:pPr indent="0" lvl="0" marL="0" rtl="0" algn="ctr">
                        <a:spcBef>
                          <a:spcPts val="0"/>
                        </a:spcBef>
                        <a:spcAft>
                          <a:spcPts val="0"/>
                        </a:spcAft>
                        <a:buNone/>
                      </a:pPr>
                      <a:r>
                        <a:rPr b="1" lang="en" sz="1300">
                          <a:latin typeface="Lato"/>
                          <a:ea typeface="Lato"/>
                          <a:cs typeface="Lato"/>
                          <a:sym typeface="Lato"/>
                        </a:rPr>
                        <a:t>Model</a:t>
                      </a:r>
                      <a:endParaRPr b="1" sz="1300">
                        <a:latin typeface="Lato"/>
                        <a:ea typeface="Lato"/>
                        <a:cs typeface="Lato"/>
                        <a:sym typeface="Lato"/>
                      </a:endParaRPr>
                    </a:p>
                  </a:txBody>
                  <a:tcPr marT="0" marB="0" marR="68575" marL="68575"/>
                </a:tc>
                <a:tc gridSpan="2">
                  <a:txBody>
                    <a:bodyPr/>
                    <a:lstStyle/>
                    <a:p>
                      <a:pPr indent="0" lvl="0" marL="0" rtl="0" algn="ctr">
                        <a:spcBef>
                          <a:spcPts val="0"/>
                        </a:spcBef>
                        <a:spcAft>
                          <a:spcPts val="0"/>
                        </a:spcAft>
                        <a:buNone/>
                      </a:pPr>
                      <a:r>
                        <a:rPr b="1" lang="en" sz="1300">
                          <a:latin typeface="Lato"/>
                          <a:ea typeface="Lato"/>
                          <a:cs typeface="Lato"/>
                          <a:sym typeface="Lato"/>
                        </a:rPr>
                        <a:t>Train</a:t>
                      </a:r>
                      <a:endParaRPr b="1" sz="1300">
                        <a:latin typeface="Lato"/>
                        <a:ea typeface="Lato"/>
                        <a:cs typeface="Lato"/>
                        <a:sym typeface="Lato"/>
                      </a:endParaRPr>
                    </a:p>
                  </a:txBody>
                  <a:tcPr marT="0" marB="0" marR="68575" marL="68575"/>
                </a:tc>
                <a:tc hMerge="1"/>
                <a:tc gridSpan="2">
                  <a:txBody>
                    <a:bodyPr/>
                    <a:lstStyle/>
                    <a:p>
                      <a:pPr indent="0" lvl="0" marL="0" rtl="0" algn="ctr">
                        <a:spcBef>
                          <a:spcPts val="0"/>
                        </a:spcBef>
                        <a:spcAft>
                          <a:spcPts val="0"/>
                        </a:spcAft>
                        <a:buNone/>
                      </a:pPr>
                      <a:r>
                        <a:rPr b="1" lang="en" sz="1300">
                          <a:latin typeface="Lato"/>
                          <a:ea typeface="Lato"/>
                          <a:cs typeface="Lato"/>
                          <a:sym typeface="Lato"/>
                        </a:rPr>
                        <a:t>Validation</a:t>
                      </a:r>
                      <a:endParaRPr b="1" sz="1300">
                        <a:latin typeface="Lato"/>
                        <a:ea typeface="Lato"/>
                        <a:cs typeface="Lato"/>
                        <a:sym typeface="Lato"/>
                      </a:endParaRPr>
                    </a:p>
                  </a:txBody>
                  <a:tcPr marT="0" marB="0" marR="68575" marL="68575"/>
                </a:tc>
                <a:tc hMerge="1"/>
                <a:tc gridSpan="4">
                  <a:txBody>
                    <a:bodyPr/>
                    <a:lstStyle/>
                    <a:p>
                      <a:pPr indent="0" lvl="0" marL="0" rtl="0" algn="ctr">
                        <a:spcBef>
                          <a:spcPts val="0"/>
                        </a:spcBef>
                        <a:spcAft>
                          <a:spcPts val="0"/>
                        </a:spcAft>
                        <a:buNone/>
                      </a:pPr>
                      <a:r>
                        <a:rPr b="1" lang="en" sz="1300">
                          <a:latin typeface="Lato"/>
                          <a:ea typeface="Lato"/>
                          <a:cs typeface="Lato"/>
                          <a:sym typeface="Lato"/>
                        </a:rPr>
                        <a:t>Test</a:t>
                      </a:r>
                      <a:endParaRPr b="1" sz="1300">
                        <a:latin typeface="Lato"/>
                        <a:ea typeface="Lato"/>
                        <a:cs typeface="Lato"/>
                        <a:sym typeface="Lato"/>
                      </a:endParaRPr>
                    </a:p>
                  </a:txBody>
                  <a:tcPr marT="0" marB="0" marR="68575" marL="68575"/>
                </a:tc>
                <a:tc hMerge="1"/>
                <a:tc hMerge="1"/>
                <a:tc hMerge="1"/>
              </a:tr>
              <a:tr h="420825">
                <a:tc vMerge="1"/>
                <a:tc>
                  <a:txBody>
                    <a:bodyPr/>
                    <a:lstStyle/>
                    <a:p>
                      <a:pPr indent="0" lvl="0" marL="0" rtl="0" algn="ctr">
                        <a:spcBef>
                          <a:spcPts val="0"/>
                        </a:spcBef>
                        <a:spcAft>
                          <a:spcPts val="0"/>
                        </a:spcAft>
                        <a:buNone/>
                      </a:pPr>
                      <a:r>
                        <a:rPr b="1" lang="en" sz="1300">
                          <a:latin typeface="Lato"/>
                          <a:ea typeface="Lato"/>
                          <a:cs typeface="Lato"/>
                          <a:sym typeface="Lato"/>
                        </a:rPr>
                        <a:t>ACC</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b="1" lang="en" sz="1300">
                          <a:latin typeface="Lato"/>
                          <a:ea typeface="Lato"/>
                          <a:cs typeface="Lato"/>
                          <a:sym typeface="Lato"/>
                        </a:rPr>
                        <a:t>LOSS</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b="1" lang="en" sz="1300">
                          <a:latin typeface="Lato"/>
                          <a:ea typeface="Lato"/>
                          <a:cs typeface="Lato"/>
                          <a:sym typeface="Lato"/>
                        </a:rPr>
                        <a:t>ACC</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b="1" lang="en" sz="1300">
                          <a:latin typeface="Lato"/>
                          <a:ea typeface="Lato"/>
                          <a:cs typeface="Lato"/>
                          <a:sym typeface="Lato"/>
                        </a:rPr>
                        <a:t>LOSS</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b="1" lang="en" sz="1300">
                          <a:latin typeface="Lato"/>
                          <a:ea typeface="Lato"/>
                          <a:cs typeface="Lato"/>
                          <a:sym typeface="Lato"/>
                        </a:rPr>
                        <a:t>Pre</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b="1" lang="en" sz="1300">
                          <a:latin typeface="Lato"/>
                          <a:ea typeface="Lato"/>
                          <a:cs typeface="Lato"/>
                          <a:sym typeface="Lato"/>
                        </a:rPr>
                        <a:t>Re</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b="1" lang="en" sz="1300">
                          <a:latin typeface="Lato"/>
                          <a:ea typeface="Lato"/>
                          <a:cs typeface="Lato"/>
                          <a:sym typeface="Lato"/>
                        </a:rPr>
                        <a:t>F1</a:t>
                      </a:r>
                      <a:endParaRPr b="1" baseline="-25000"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b="1" lang="en" sz="1300">
                          <a:latin typeface="Lato"/>
                          <a:ea typeface="Lato"/>
                          <a:cs typeface="Lato"/>
                          <a:sym typeface="Lato"/>
                        </a:rPr>
                        <a:t>ACC</a:t>
                      </a:r>
                      <a:endParaRPr b="1" sz="1300">
                        <a:latin typeface="Lato"/>
                        <a:ea typeface="Lato"/>
                        <a:cs typeface="Lato"/>
                        <a:sym typeface="Lato"/>
                      </a:endParaRPr>
                    </a:p>
                  </a:txBody>
                  <a:tcPr marT="0" marB="0" marR="68575" marL="68575"/>
                </a:tc>
              </a:tr>
              <a:tr h="372825">
                <a:tc>
                  <a:txBody>
                    <a:bodyPr/>
                    <a:lstStyle/>
                    <a:p>
                      <a:pPr indent="0" lvl="0" marL="0" rtl="0" algn="l">
                        <a:spcBef>
                          <a:spcPts val="0"/>
                        </a:spcBef>
                        <a:spcAft>
                          <a:spcPts val="0"/>
                        </a:spcAft>
                        <a:buNone/>
                      </a:pPr>
                      <a:r>
                        <a:rPr b="1" lang="en" sz="1300">
                          <a:latin typeface="Lato"/>
                          <a:ea typeface="Lato"/>
                          <a:cs typeface="Lato"/>
                          <a:sym typeface="Lato"/>
                        </a:rPr>
                        <a:t>RESNET152V2</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95.12</a:t>
                      </a:r>
                      <a:endParaRPr sz="1300">
                        <a:solidFill>
                          <a:schemeClr val="dk2"/>
                        </a:solidFill>
                        <a:latin typeface="Lato"/>
                        <a:ea typeface="Lato"/>
                        <a:cs typeface="Lato"/>
                        <a:sym typeface="Lato"/>
                      </a:endParaRPr>
                    </a:p>
                  </a:txBody>
                  <a:tcPr marT="0" marB="0" marR="68575" marL="6857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14.53</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88.44</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39.10</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87</a:t>
                      </a:r>
                      <a:endParaRPr sz="1300">
                        <a:solidFill>
                          <a:schemeClr val="dk2"/>
                        </a:solidFill>
                        <a:latin typeface="Lato"/>
                        <a:ea typeface="Lato"/>
                        <a:cs typeface="Lato"/>
                        <a:sym typeface="Lato"/>
                      </a:endParaRPr>
                    </a:p>
                  </a:txBody>
                  <a:tcPr marT="0" marB="0" marR="68575" marL="6857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86</a:t>
                      </a:r>
                      <a:endParaRPr sz="1300">
                        <a:solidFill>
                          <a:schemeClr val="dk2"/>
                        </a:solidFill>
                        <a:latin typeface="Lato"/>
                        <a:ea typeface="Lato"/>
                        <a:cs typeface="Lato"/>
                        <a:sym typeface="Lato"/>
                      </a:endParaRPr>
                    </a:p>
                  </a:txBody>
                  <a:tcPr marT="0" marB="0" marR="68575" marL="6857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91.58</a:t>
                      </a:r>
                      <a:endParaRPr sz="1300">
                        <a:solidFill>
                          <a:schemeClr val="dk2"/>
                        </a:solidFill>
                        <a:latin typeface="Lato"/>
                        <a:ea typeface="Lato"/>
                        <a:cs typeface="Lato"/>
                        <a:sym typeface="Lato"/>
                      </a:endParaRPr>
                    </a:p>
                  </a:txBody>
                  <a:tcPr marT="0" marB="0" marR="68575" marL="6857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88.44</a:t>
                      </a:r>
                      <a:endParaRPr sz="1300">
                        <a:solidFill>
                          <a:schemeClr val="dk2"/>
                        </a:solidFill>
                        <a:latin typeface="Lato"/>
                        <a:ea typeface="Lato"/>
                        <a:cs typeface="Lato"/>
                        <a:sym typeface="Lato"/>
                      </a:endParaRPr>
                    </a:p>
                  </a:txBody>
                  <a:tcPr marT="0" marB="0" marR="68575" marL="68575"/>
                </a:tc>
              </a:tr>
              <a:tr h="410950">
                <a:tc>
                  <a:txBody>
                    <a:bodyPr/>
                    <a:lstStyle/>
                    <a:p>
                      <a:pPr indent="0" lvl="0" marL="0" rtl="0" algn="l">
                        <a:spcBef>
                          <a:spcPts val="0"/>
                        </a:spcBef>
                        <a:spcAft>
                          <a:spcPts val="0"/>
                        </a:spcAft>
                        <a:buNone/>
                      </a:pPr>
                      <a:r>
                        <a:rPr b="1" lang="en" sz="1300">
                          <a:latin typeface="Lato"/>
                          <a:ea typeface="Lato"/>
                          <a:cs typeface="Lato"/>
                          <a:sym typeface="Lato"/>
                        </a:rPr>
                        <a:t>DENSENET201</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94.08</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15.21</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89.36</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32.05</a:t>
                      </a:r>
                      <a:endParaRPr sz="1300">
                        <a:solidFill>
                          <a:schemeClr val="dk2"/>
                        </a:solidFill>
                        <a:latin typeface="Lato"/>
                        <a:ea typeface="Lato"/>
                        <a:cs typeface="Lato"/>
                        <a:sym typeface="Lato"/>
                      </a:endParaRPr>
                    </a:p>
                  </a:txBody>
                  <a:tcPr marT="0" marB="0" marR="68575" marL="68575"/>
                </a:tc>
                <a:tc>
                  <a:txBody>
                    <a:bodyPr/>
                    <a:lstStyle/>
                    <a:p>
                      <a:pPr indent="0" lvl="0" marL="0" rtl="0" algn="l">
                        <a:spcBef>
                          <a:spcPts val="0"/>
                        </a:spcBef>
                        <a:spcAft>
                          <a:spcPts val="0"/>
                        </a:spcAft>
                        <a:buNone/>
                      </a:pPr>
                      <a:r>
                        <a:rPr lang="en" sz="1300">
                          <a:solidFill>
                            <a:schemeClr val="dk2"/>
                          </a:solidFill>
                          <a:latin typeface="Lato"/>
                          <a:ea typeface="Lato"/>
                          <a:cs typeface="Lato"/>
                          <a:sym typeface="Lato"/>
                        </a:rPr>
                        <a:t>88</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87</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92.22</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89.35</a:t>
                      </a:r>
                      <a:endParaRPr sz="1300">
                        <a:solidFill>
                          <a:schemeClr val="dk2"/>
                        </a:solidFill>
                        <a:latin typeface="Lato"/>
                        <a:ea typeface="Lato"/>
                        <a:cs typeface="Lato"/>
                        <a:sym typeface="Lato"/>
                      </a:endParaRPr>
                    </a:p>
                  </a:txBody>
                  <a:tcPr marT="0" marB="0" marR="68575" marL="68575"/>
                </a:tc>
              </a:tr>
              <a:tr h="386975">
                <a:tc>
                  <a:txBody>
                    <a:bodyPr/>
                    <a:lstStyle/>
                    <a:p>
                      <a:pPr indent="0" lvl="0" marL="0" rtl="0" algn="l">
                        <a:spcBef>
                          <a:spcPts val="0"/>
                        </a:spcBef>
                        <a:spcAft>
                          <a:spcPts val="0"/>
                        </a:spcAft>
                        <a:buNone/>
                      </a:pPr>
                      <a:r>
                        <a:rPr b="1" lang="en" sz="1300">
                          <a:latin typeface="Lato"/>
                          <a:ea typeface="Lato"/>
                          <a:cs typeface="Lato"/>
                          <a:sym typeface="Lato"/>
                        </a:rPr>
                        <a:t>VGG16</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94.08</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13.30</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88.99</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32.44</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89      </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86</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92.12</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88.99</a:t>
                      </a:r>
                      <a:endParaRPr sz="1300">
                        <a:solidFill>
                          <a:schemeClr val="dk2"/>
                        </a:solidFill>
                        <a:latin typeface="Lato"/>
                        <a:ea typeface="Lato"/>
                        <a:cs typeface="Lato"/>
                        <a:sym typeface="Lato"/>
                      </a:endParaRPr>
                    </a:p>
                  </a:txBody>
                  <a:tcPr marT="0" marB="0" marR="68575" marL="68575"/>
                </a:tc>
              </a:tr>
              <a:tr h="359925">
                <a:tc>
                  <a:txBody>
                    <a:bodyPr/>
                    <a:lstStyle/>
                    <a:p>
                      <a:pPr indent="0" lvl="0" marL="0" rtl="0" algn="l">
                        <a:spcBef>
                          <a:spcPts val="0"/>
                        </a:spcBef>
                        <a:spcAft>
                          <a:spcPts val="0"/>
                        </a:spcAft>
                        <a:buNone/>
                      </a:pPr>
                      <a:r>
                        <a:rPr b="1" lang="en" sz="1300">
                          <a:latin typeface="Lato"/>
                          <a:ea typeface="Lato"/>
                          <a:cs typeface="Lato"/>
                          <a:sym typeface="Lato"/>
                        </a:rPr>
                        <a:t>XCEPTION</a:t>
                      </a:r>
                      <a:endParaRPr b="1" sz="1300">
                        <a:latin typeface="Lato"/>
                        <a:ea typeface="Lato"/>
                        <a:cs typeface="Lato"/>
                        <a:sym typeface="Lato"/>
                      </a:endParaRPr>
                    </a:p>
                    <a:p>
                      <a:pPr indent="0" lvl="0" marL="0" rtl="0" algn="l">
                        <a:spcBef>
                          <a:spcPts val="0"/>
                        </a:spcBef>
                        <a:spcAft>
                          <a:spcPts val="0"/>
                        </a:spcAft>
                        <a:buNone/>
                      </a:pPr>
                      <a:r>
                        <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87.11</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28.43 </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87.52</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32.23 </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87      </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84</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91.14</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87.52</a:t>
                      </a:r>
                      <a:endParaRPr sz="1300">
                        <a:solidFill>
                          <a:schemeClr val="dk2"/>
                        </a:solidFill>
                        <a:latin typeface="Lato"/>
                        <a:ea typeface="Lato"/>
                        <a:cs typeface="Lato"/>
                        <a:sym typeface="Lato"/>
                      </a:endParaRPr>
                    </a:p>
                  </a:txBody>
                  <a:tcPr marT="0" marB="0" marR="68575" marL="68575"/>
                </a:tc>
              </a:tr>
              <a:tr h="345325">
                <a:tc>
                  <a:txBody>
                    <a:bodyPr/>
                    <a:lstStyle/>
                    <a:p>
                      <a:pPr indent="0" lvl="0" marL="0" rtl="0" algn="l">
                        <a:spcBef>
                          <a:spcPts val="0"/>
                        </a:spcBef>
                        <a:spcAft>
                          <a:spcPts val="0"/>
                        </a:spcAft>
                        <a:buNone/>
                      </a:pPr>
                      <a:r>
                        <a:rPr b="1" lang="en" sz="1300">
                          <a:latin typeface="Lato"/>
                          <a:ea typeface="Lato"/>
                          <a:cs typeface="Lato"/>
                          <a:sym typeface="Lato"/>
                        </a:rPr>
                        <a:t>InceptionResNetV2</a:t>
                      </a:r>
                      <a:endParaRPr b="1" sz="1300">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88.33</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26.61 </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86.6</a:t>
                      </a:r>
                      <a:endParaRPr sz="1300">
                        <a:solidFill>
                          <a:schemeClr val="dk2"/>
                        </a:solidFill>
                        <a:latin typeface="Lato"/>
                        <a:ea typeface="Lato"/>
                        <a:cs typeface="Lato"/>
                        <a:sym typeface="Lato"/>
                      </a:endParaRPr>
                    </a:p>
                    <a:p>
                      <a:pPr indent="0" lvl="0" marL="0" rtl="0" algn="ctr">
                        <a:spcBef>
                          <a:spcPts val="0"/>
                        </a:spcBef>
                        <a:spcAft>
                          <a:spcPts val="0"/>
                        </a:spcAft>
                        <a:buNone/>
                      </a:pPr>
                      <a:r>
                        <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33.18 </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86      </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83</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90.40</a:t>
                      </a:r>
                      <a:endParaRPr sz="1300">
                        <a:solidFill>
                          <a:schemeClr val="dk2"/>
                        </a:solidFill>
                        <a:latin typeface="Lato"/>
                        <a:ea typeface="Lato"/>
                        <a:cs typeface="Lato"/>
                        <a:sym typeface="Lato"/>
                      </a:endParaRPr>
                    </a:p>
                  </a:txBody>
                  <a:tcPr marT="0" marB="0" marR="68575" marL="68575"/>
                </a:tc>
                <a:tc>
                  <a:txBody>
                    <a:bodyPr/>
                    <a:lstStyle/>
                    <a:p>
                      <a:pPr indent="0" lvl="0" marL="0" rtl="0" algn="ctr">
                        <a:spcBef>
                          <a:spcPts val="0"/>
                        </a:spcBef>
                        <a:spcAft>
                          <a:spcPts val="0"/>
                        </a:spcAft>
                        <a:buNone/>
                      </a:pPr>
                      <a:r>
                        <a:rPr lang="en" sz="1300">
                          <a:solidFill>
                            <a:schemeClr val="dk2"/>
                          </a:solidFill>
                          <a:latin typeface="Lato"/>
                          <a:ea typeface="Lato"/>
                          <a:cs typeface="Lato"/>
                          <a:sym typeface="Lato"/>
                        </a:rPr>
                        <a:t>86.60</a:t>
                      </a:r>
                      <a:endParaRPr sz="1300">
                        <a:solidFill>
                          <a:schemeClr val="dk2"/>
                        </a:solidFill>
                        <a:latin typeface="Lato"/>
                        <a:ea typeface="Lato"/>
                        <a:cs typeface="Lato"/>
                        <a:sym typeface="Lato"/>
                      </a:endParaRPr>
                    </a:p>
                  </a:txBody>
                  <a:tcPr marT="0" marB="0" marR="68575" marL="6857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8"/>
          <p:cNvSpPr txBox="1"/>
          <p:nvPr>
            <p:ph type="title"/>
          </p:nvPr>
        </p:nvSpPr>
        <p:spPr>
          <a:xfrm>
            <a:off x="727650" y="6515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8205"/>
              <a:buNone/>
            </a:pPr>
            <a:r>
              <a:rPr i="1" lang="en"/>
              <a:t>Comparison</a:t>
            </a:r>
            <a:endParaRPr i="1"/>
          </a:p>
        </p:txBody>
      </p:sp>
      <p:sp>
        <p:nvSpPr>
          <p:cNvPr id="678" name="Google Shape;678;p68"/>
          <p:cNvSpPr txBox="1"/>
          <p:nvPr>
            <p:ph idx="1" type="body"/>
          </p:nvPr>
        </p:nvSpPr>
        <p:spPr>
          <a:xfrm>
            <a:off x="99725" y="1690425"/>
            <a:ext cx="4950000" cy="3303300"/>
          </a:xfrm>
          <a:prstGeom prst="rect">
            <a:avLst/>
          </a:prstGeom>
          <a:noFill/>
          <a:ln>
            <a:noFill/>
          </a:ln>
        </p:spPr>
        <p:txBody>
          <a:bodyPr anchorCtr="0" anchor="t" bIns="91425" lIns="91425" spcFirstLastPara="1" rIns="91425" wrap="square" tIns="91425">
            <a:noAutofit/>
          </a:bodyPr>
          <a:lstStyle/>
          <a:p>
            <a:pPr indent="-355600" lvl="0" marL="457200" rtl="0" algn="just">
              <a:lnSpc>
                <a:spcPct val="95000"/>
              </a:lnSpc>
              <a:spcBef>
                <a:spcPts val="1200"/>
              </a:spcBef>
              <a:spcAft>
                <a:spcPts val="0"/>
              </a:spcAft>
              <a:buClr>
                <a:schemeClr val="dk2"/>
              </a:buClr>
              <a:buSzPts val="2000"/>
              <a:buChar char="●"/>
            </a:pPr>
            <a:r>
              <a:rPr lang="en" sz="2000">
                <a:solidFill>
                  <a:schemeClr val="dk2"/>
                </a:solidFill>
              </a:rPr>
              <a:t>We have observed that DenseNet201 model gives highest accuracy.</a:t>
            </a:r>
            <a:endParaRPr sz="2000">
              <a:solidFill>
                <a:schemeClr val="dk2"/>
              </a:solidFill>
            </a:endParaRPr>
          </a:p>
          <a:p>
            <a:pPr indent="-355600" lvl="0" marL="457200" rtl="0" algn="just">
              <a:lnSpc>
                <a:spcPct val="95000"/>
              </a:lnSpc>
              <a:spcBef>
                <a:spcPts val="0"/>
              </a:spcBef>
              <a:spcAft>
                <a:spcPts val="0"/>
              </a:spcAft>
              <a:buClr>
                <a:schemeClr val="dk2"/>
              </a:buClr>
              <a:buSzPts val="2000"/>
              <a:buChar char="●"/>
            </a:pPr>
            <a:r>
              <a:rPr lang="en" sz="2000">
                <a:solidFill>
                  <a:schemeClr val="dk2"/>
                </a:solidFill>
              </a:rPr>
              <a:t>Train accuracy is higher in comparison with test accuracy, which should be expected.</a:t>
            </a:r>
            <a:endParaRPr sz="2000">
              <a:solidFill>
                <a:schemeClr val="dk2"/>
              </a:solidFill>
            </a:endParaRPr>
          </a:p>
          <a:p>
            <a:pPr indent="-355600" lvl="0" marL="457200" rtl="0" algn="just">
              <a:lnSpc>
                <a:spcPct val="95000"/>
              </a:lnSpc>
              <a:spcBef>
                <a:spcPts val="0"/>
              </a:spcBef>
              <a:spcAft>
                <a:spcPts val="0"/>
              </a:spcAft>
              <a:buClr>
                <a:schemeClr val="dk2"/>
              </a:buClr>
              <a:buSzPts val="2000"/>
              <a:buChar char="●"/>
            </a:pPr>
            <a:r>
              <a:rPr lang="en" sz="2000">
                <a:solidFill>
                  <a:schemeClr val="dk2"/>
                </a:solidFill>
              </a:rPr>
              <a:t>Each model ranges near 90 percentage accuracy.</a:t>
            </a:r>
            <a:endParaRPr sz="2000">
              <a:solidFill>
                <a:schemeClr val="dk2"/>
              </a:solidFill>
            </a:endParaRPr>
          </a:p>
        </p:txBody>
      </p:sp>
      <p:sp>
        <p:nvSpPr>
          <p:cNvPr id="679" name="Google Shape;679;p68"/>
          <p:cNvSpPr/>
          <p:nvPr/>
        </p:nvSpPr>
        <p:spPr>
          <a:xfrm flipH="1" rot="10800000">
            <a:off x="207650" y="182666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8"/>
          <p:cNvSpPr/>
          <p:nvPr/>
        </p:nvSpPr>
        <p:spPr>
          <a:xfrm flipH="1" rot="10800000">
            <a:off x="207650" y="23815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8"/>
          <p:cNvSpPr/>
          <p:nvPr/>
        </p:nvSpPr>
        <p:spPr>
          <a:xfrm flipH="1" rot="10800000">
            <a:off x="171625" y="320016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2" name="Google Shape;682;p68"/>
          <p:cNvPicPr preferRelativeResize="0"/>
          <p:nvPr/>
        </p:nvPicPr>
        <p:blipFill>
          <a:blip r:embed="rId3">
            <a:alphaModFix/>
          </a:blip>
          <a:stretch>
            <a:fillRect/>
          </a:stretch>
        </p:blipFill>
        <p:spPr>
          <a:xfrm>
            <a:off x="5474349" y="928625"/>
            <a:ext cx="3365725" cy="255535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9"/>
          <p:cNvSpPr txBox="1"/>
          <p:nvPr/>
        </p:nvSpPr>
        <p:spPr>
          <a:xfrm>
            <a:off x="718457" y="859972"/>
            <a:ext cx="3095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 sz="1800" u="none" cap="none" strike="noStrike">
                <a:solidFill>
                  <a:srgbClr val="000000"/>
                </a:solidFill>
                <a:latin typeface="Lato"/>
                <a:ea typeface="Lato"/>
                <a:cs typeface="Lato"/>
                <a:sym typeface="Lato"/>
              </a:rPr>
              <a:t>Conclusion &amp; Future Work</a:t>
            </a:r>
            <a:endParaRPr>
              <a:latin typeface="Lato"/>
              <a:ea typeface="Lato"/>
              <a:cs typeface="Lato"/>
              <a:sym typeface="Lato"/>
            </a:endParaRPr>
          </a:p>
        </p:txBody>
      </p:sp>
      <p:graphicFrame>
        <p:nvGraphicFramePr>
          <p:cNvPr id="688" name="Google Shape;688;p69"/>
          <p:cNvGraphicFramePr/>
          <p:nvPr/>
        </p:nvGraphicFramePr>
        <p:xfrm>
          <a:off x="339532" y="1530350"/>
          <a:ext cx="3000000" cy="3000000"/>
        </p:xfrm>
        <a:graphic>
          <a:graphicData uri="http://schemas.openxmlformats.org/drawingml/2006/table">
            <a:tbl>
              <a:tblPr bandRow="1" firstRow="1">
                <a:noFill/>
                <a:tableStyleId>{38CE73FA-66A1-4403-82EC-42DDB680A7A2}</a:tableStyleId>
              </a:tblPr>
              <a:tblGrid>
                <a:gridCol w="3853550"/>
              </a:tblGrid>
              <a:tr h="3194050">
                <a:tc>
                  <a:txBody>
                    <a:bodyPr/>
                    <a:lstStyle/>
                    <a:p>
                      <a:pPr indent="0" lvl="0" marL="0" marR="0" rtl="0" algn="l">
                        <a:lnSpc>
                          <a:spcPct val="100000"/>
                        </a:lnSpc>
                        <a:spcBef>
                          <a:spcPts val="0"/>
                        </a:spcBef>
                        <a:spcAft>
                          <a:spcPts val="0"/>
                        </a:spcAft>
                        <a:buNone/>
                      </a:pPr>
                      <a:r>
                        <a:rPr b="1" i="1" lang="en" sz="1400" u="sng" cap="none" strike="noStrike">
                          <a:latin typeface="Lato"/>
                          <a:ea typeface="Lato"/>
                          <a:cs typeface="Lato"/>
                          <a:sym typeface="Lato"/>
                        </a:rPr>
                        <a:t>Conclusion :</a:t>
                      </a:r>
                      <a:endParaRPr>
                        <a:latin typeface="Lato"/>
                        <a:ea typeface="Lato"/>
                        <a:cs typeface="Lato"/>
                        <a:sym typeface="Lato"/>
                      </a:endParaRPr>
                    </a:p>
                    <a:p>
                      <a:pPr indent="0" lvl="0" marL="0" marR="0" rtl="0" algn="l">
                        <a:lnSpc>
                          <a:spcPct val="100000"/>
                        </a:lnSpc>
                        <a:spcBef>
                          <a:spcPts val="0"/>
                        </a:spcBef>
                        <a:spcAft>
                          <a:spcPts val="0"/>
                        </a:spcAft>
                        <a:buNone/>
                      </a:pPr>
                      <a:r>
                        <a:t/>
                      </a:r>
                      <a:endParaRPr b="1" i="1" sz="1400" u="sng" cap="none" strike="noStrike">
                        <a:latin typeface="Lato"/>
                        <a:ea typeface="Lato"/>
                        <a:cs typeface="Lato"/>
                        <a:sym typeface="Lato"/>
                      </a:endParaRPr>
                    </a:p>
                    <a:p>
                      <a:pPr indent="-285750" lvl="0" marL="285750" marR="0" rtl="0" algn="l">
                        <a:lnSpc>
                          <a:spcPct val="100000"/>
                        </a:lnSpc>
                        <a:spcBef>
                          <a:spcPts val="0"/>
                        </a:spcBef>
                        <a:spcAft>
                          <a:spcPts val="0"/>
                        </a:spcAft>
                        <a:buClr>
                          <a:srgbClr val="000000"/>
                        </a:buClr>
                        <a:buSzPts val="1400"/>
                        <a:buFont typeface="Lato"/>
                        <a:buChar char="•"/>
                      </a:pPr>
                      <a:r>
                        <a:rPr lang="en" sz="1400" u="none" cap="none" strike="noStrike">
                          <a:latin typeface="Lato"/>
                          <a:ea typeface="Lato"/>
                          <a:cs typeface="Lato"/>
                          <a:sym typeface="Lato"/>
                        </a:rPr>
                        <a:t>In previous works, we have seen that, they were </a:t>
                      </a:r>
                      <a:r>
                        <a:rPr i="0" lang="en" sz="1400" u="none" cap="none" strike="noStrike">
                          <a:solidFill>
                            <a:srgbClr val="000000"/>
                          </a:solidFill>
                          <a:latin typeface="Lato"/>
                          <a:ea typeface="Lato"/>
                          <a:cs typeface="Lato"/>
                          <a:sym typeface="Lato"/>
                        </a:rPr>
                        <a:t>not able to investigate further on the speed, space.</a:t>
                      </a:r>
                      <a:endParaRPr>
                        <a:latin typeface="Lato"/>
                        <a:ea typeface="Lato"/>
                        <a:cs typeface="Lato"/>
                        <a:sym typeface="Lato"/>
                      </a:endParaRPr>
                    </a:p>
                    <a:p>
                      <a:pPr indent="-196850" lvl="0" marL="28575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Lato"/>
                        <a:ea typeface="Lato"/>
                        <a:cs typeface="Lato"/>
                        <a:sym typeface="Lato"/>
                      </a:endParaRPr>
                    </a:p>
                    <a:p>
                      <a:pPr indent="-285750" lvl="0" marL="285750" marR="0" rtl="0" algn="l">
                        <a:lnSpc>
                          <a:spcPct val="100000"/>
                        </a:lnSpc>
                        <a:spcBef>
                          <a:spcPts val="0"/>
                        </a:spcBef>
                        <a:spcAft>
                          <a:spcPts val="0"/>
                        </a:spcAft>
                        <a:buClr>
                          <a:srgbClr val="000000"/>
                        </a:buClr>
                        <a:buSzPts val="1400"/>
                        <a:buFont typeface="Lato"/>
                        <a:buChar char="•"/>
                      </a:pPr>
                      <a:r>
                        <a:rPr i="0" lang="en" sz="1400" u="none" cap="none" strike="noStrike">
                          <a:solidFill>
                            <a:srgbClr val="000000"/>
                          </a:solidFill>
                          <a:latin typeface="Lato"/>
                          <a:ea typeface="Lato"/>
                          <a:cs typeface="Lato"/>
                          <a:sym typeface="Lato"/>
                        </a:rPr>
                        <a:t>Models were overfitting and not </a:t>
                      </a:r>
                      <a:r>
                        <a:rPr lang="en">
                          <a:latin typeface="Lato"/>
                          <a:ea typeface="Lato"/>
                          <a:cs typeface="Lato"/>
                          <a:sym typeface="Lato"/>
                        </a:rPr>
                        <a:t>performing</a:t>
                      </a:r>
                      <a:r>
                        <a:rPr i="0" lang="en" sz="1400" u="none" cap="none" strike="noStrike">
                          <a:solidFill>
                            <a:srgbClr val="000000"/>
                          </a:solidFill>
                          <a:latin typeface="Lato"/>
                          <a:ea typeface="Lato"/>
                          <a:cs typeface="Lato"/>
                          <a:sym typeface="Lato"/>
                        </a:rPr>
                        <a:t> well on generalized datasets.</a:t>
                      </a:r>
                      <a:endParaRPr i="0" sz="1400" u="none" cap="none" strike="noStrike">
                        <a:solidFill>
                          <a:srgbClr val="000000"/>
                        </a:solidFill>
                        <a:latin typeface="Lato"/>
                        <a:ea typeface="Lato"/>
                        <a:cs typeface="Lato"/>
                        <a:sym typeface="Lato"/>
                      </a:endParaRPr>
                    </a:p>
                    <a:p>
                      <a:pPr indent="0" lvl="0" marL="457200" marR="0" rtl="0" algn="l">
                        <a:lnSpc>
                          <a:spcPct val="100000"/>
                        </a:lnSpc>
                        <a:spcBef>
                          <a:spcPts val="0"/>
                        </a:spcBef>
                        <a:spcAft>
                          <a:spcPts val="0"/>
                        </a:spcAft>
                        <a:buNone/>
                      </a:pPr>
                      <a:r>
                        <a:t/>
                      </a:r>
                      <a:endParaRPr>
                        <a:latin typeface="Lato"/>
                        <a:ea typeface="Lato"/>
                        <a:cs typeface="Lato"/>
                        <a:sym typeface="Lato"/>
                      </a:endParaRPr>
                    </a:p>
                    <a:p>
                      <a:pPr indent="-285750" lvl="0" marL="285750" marR="0" rtl="0" algn="l">
                        <a:lnSpc>
                          <a:spcPct val="100000"/>
                        </a:lnSpc>
                        <a:spcBef>
                          <a:spcPts val="0"/>
                        </a:spcBef>
                        <a:spcAft>
                          <a:spcPts val="0"/>
                        </a:spcAft>
                        <a:buClr>
                          <a:srgbClr val="000000"/>
                        </a:buClr>
                        <a:buSzPts val="1400"/>
                        <a:buFont typeface="Lato"/>
                        <a:buChar char="•"/>
                      </a:pPr>
                      <a:r>
                        <a:rPr i="0" lang="en" sz="1400" u="none" cap="none" strike="noStrike">
                          <a:solidFill>
                            <a:srgbClr val="000000"/>
                          </a:solidFill>
                          <a:latin typeface="Lato"/>
                          <a:ea typeface="Lato"/>
                          <a:cs typeface="Lato"/>
                          <a:sym typeface="Lato"/>
                        </a:rPr>
                        <a:t>Deep learning models are weak against the low resolution and high noise. Thus, it is vital to work with breast cancer histopathological images of suitable resolution and quality. </a:t>
                      </a:r>
                      <a:endParaRPr sz="1400" u="none" cap="none" strike="noStrike">
                        <a:latin typeface="Lato"/>
                        <a:ea typeface="Lato"/>
                        <a:cs typeface="Lato"/>
                        <a:sym typeface="Lato"/>
                      </a:endParaRPr>
                    </a:p>
                  </a:txBody>
                  <a:tcPr marT="45725" marB="45725" marR="91450" marL="91450"/>
                </a:tc>
              </a:tr>
            </a:tbl>
          </a:graphicData>
        </a:graphic>
      </p:graphicFrame>
      <p:graphicFrame>
        <p:nvGraphicFramePr>
          <p:cNvPr id="689" name="Google Shape;689;p69"/>
          <p:cNvGraphicFramePr/>
          <p:nvPr/>
        </p:nvGraphicFramePr>
        <p:xfrm>
          <a:off x="4403765" y="1530349"/>
          <a:ext cx="3000000" cy="3000000"/>
        </p:xfrm>
        <a:graphic>
          <a:graphicData uri="http://schemas.openxmlformats.org/drawingml/2006/table">
            <a:tbl>
              <a:tblPr bandRow="1" firstRow="1">
                <a:noFill/>
                <a:tableStyleId>{38CE73FA-66A1-4403-82EC-42DDB680A7A2}</a:tableStyleId>
              </a:tblPr>
              <a:tblGrid>
                <a:gridCol w="4687700"/>
              </a:tblGrid>
              <a:tr h="3260700">
                <a:tc>
                  <a:txBody>
                    <a:bodyPr/>
                    <a:lstStyle/>
                    <a:p>
                      <a:pPr indent="0" lvl="0" marL="0" marR="0" rtl="0" algn="l">
                        <a:lnSpc>
                          <a:spcPct val="100000"/>
                        </a:lnSpc>
                        <a:spcBef>
                          <a:spcPts val="0"/>
                        </a:spcBef>
                        <a:spcAft>
                          <a:spcPts val="0"/>
                        </a:spcAft>
                        <a:buNone/>
                      </a:pPr>
                      <a:r>
                        <a:rPr b="1" i="1" lang="en" sz="1400" u="sng" cap="none" strike="noStrike">
                          <a:latin typeface="Lato"/>
                          <a:ea typeface="Lato"/>
                          <a:cs typeface="Lato"/>
                          <a:sym typeface="Lato"/>
                        </a:rPr>
                        <a:t>Future Work:</a:t>
                      </a:r>
                      <a:endParaRPr>
                        <a:latin typeface="Lato"/>
                        <a:ea typeface="Lato"/>
                        <a:cs typeface="Lato"/>
                        <a:sym typeface="Lato"/>
                      </a:endParaRPr>
                    </a:p>
                    <a:p>
                      <a:pPr indent="0" lvl="0" marL="0" marR="0" rtl="0" algn="l">
                        <a:lnSpc>
                          <a:spcPct val="100000"/>
                        </a:lnSpc>
                        <a:spcBef>
                          <a:spcPts val="0"/>
                        </a:spcBef>
                        <a:spcAft>
                          <a:spcPts val="0"/>
                        </a:spcAft>
                        <a:buNone/>
                      </a:pPr>
                      <a:r>
                        <a:t/>
                      </a:r>
                      <a:endParaRPr sz="1400" u="none" cap="none" strike="noStrike">
                        <a:latin typeface="Lato"/>
                        <a:ea typeface="Lato"/>
                        <a:cs typeface="Lato"/>
                        <a:sym typeface="Lato"/>
                      </a:endParaRPr>
                    </a:p>
                    <a:p>
                      <a:pPr indent="-317500" lvl="0" marL="457200" marR="0" rtl="0" algn="l">
                        <a:lnSpc>
                          <a:spcPct val="100000"/>
                        </a:lnSpc>
                        <a:spcBef>
                          <a:spcPts val="0"/>
                        </a:spcBef>
                        <a:spcAft>
                          <a:spcPts val="0"/>
                        </a:spcAft>
                        <a:buSzPts val="1400"/>
                        <a:buFont typeface="Lato"/>
                        <a:buChar char="●"/>
                      </a:pPr>
                      <a:r>
                        <a:rPr lang="en">
                          <a:latin typeface="Lato"/>
                          <a:ea typeface="Lato"/>
                          <a:cs typeface="Lato"/>
                          <a:sym typeface="Lato"/>
                        </a:rPr>
                        <a:t>To </a:t>
                      </a:r>
                      <a:r>
                        <a:rPr lang="en" sz="1400" u="none" cap="none" strike="noStrike">
                          <a:latin typeface="Lato"/>
                          <a:ea typeface="Lato"/>
                          <a:cs typeface="Lato"/>
                          <a:sym typeface="Lato"/>
                        </a:rPr>
                        <a:t>apply data argumentation and classification to d</a:t>
                      </a:r>
                      <a:r>
                        <a:rPr lang="en" sz="1400" u="none" cap="none" strike="noStrike">
                          <a:latin typeface="Lato"/>
                          <a:ea typeface="Lato"/>
                          <a:cs typeface="Lato"/>
                          <a:sym typeface="Lato"/>
                        </a:rPr>
                        <a:t>atasets.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To optimize the model to increase the accuracy                                                                                                                                                   as well as try to use more and various layers.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To implement recent new algorithms to increase accuracy.</a:t>
                      </a:r>
                      <a:endParaRPr>
                        <a:latin typeface="Lato"/>
                        <a:ea typeface="Lato"/>
                        <a:cs typeface="Lato"/>
                        <a:sym typeface="Lato"/>
                      </a:endParaRPr>
                    </a:p>
                  </a:txBody>
                  <a:tcPr marT="45725" marB="45725" marR="91450" marL="91450"/>
                </a:tc>
              </a:tr>
            </a:tbl>
          </a:graphicData>
        </a:graphic>
      </p:graphicFrame>
      <p:sp>
        <p:nvSpPr>
          <p:cNvPr id="690" name="Google Shape;690;p69"/>
          <p:cNvSpPr/>
          <p:nvPr/>
        </p:nvSpPr>
        <p:spPr>
          <a:xfrm flipH="1" rot="10800000">
            <a:off x="4468600" y="202261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9"/>
          <p:cNvSpPr/>
          <p:nvPr/>
        </p:nvSpPr>
        <p:spPr>
          <a:xfrm flipH="1" rot="10800000">
            <a:off x="4468600" y="24298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9"/>
          <p:cNvSpPr/>
          <p:nvPr/>
        </p:nvSpPr>
        <p:spPr>
          <a:xfrm flipH="1" rot="10800000">
            <a:off x="339525" y="202261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9"/>
          <p:cNvSpPr/>
          <p:nvPr/>
        </p:nvSpPr>
        <p:spPr>
          <a:xfrm flipH="1" rot="10800000">
            <a:off x="339525" y="28353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9"/>
          <p:cNvSpPr/>
          <p:nvPr/>
        </p:nvSpPr>
        <p:spPr>
          <a:xfrm flipH="1" rot="10800000">
            <a:off x="339525" y="352131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9"/>
          <p:cNvSpPr/>
          <p:nvPr/>
        </p:nvSpPr>
        <p:spPr>
          <a:xfrm flipH="1" rot="10800000">
            <a:off x="4468600" y="287091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0"/>
          <p:cNvSpPr txBox="1"/>
          <p:nvPr/>
        </p:nvSpPr>
        <p:spPr>
          <a:xfrm>
            <a:off x="729343" y="870857"/>
            <a:ext cx="1428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 sz="1800" u="none" cap="none" strike="noStrike">
                <a:solidFill>
                  <a:srgbClr val="000000"/>
                </a:solidFill>
                <a:latin typeface="Arial"/>
                <a:ea typeface="Arial"/>
                <a:cs typeface="Arial"/>
                <a:sym typeface="Arial"/>
              </a:rPr>
              <a:t>References</a:t>
            </a:r>
            <a:endParaRPr b="1" i="1" sz="1400" u="none" cap="none" strike="noStrike">
              <a:solidFill>
                <a:srgbClr val="000000"/>
              </a:solidFill>
              <a:latin typeface="Arial"/>
              <a:ea typeface="Arial"/>
              <a:cs typeface="Arial"/>
              <a:sym typeface="Arial"/>
            </a:endParaRPr>
          </a:p>
        </p:txBody>
      </p:sp>
      <p:sp>
        <p:nvSpPr>
          <p:cNvPr id="701" name="Google Shape;701;p70"/>
          <p:cNvSpPr txBox="1"/>
          <p:nvPr/>
        </p:nvSpPr>
        <p:spPr>
          <a:xfrm>
            <a:off x="838200" y="1426029"/>
            <a:ext cx="7521900" cy="3570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 sz="1200" u="none" cap="none" strike="noStrike">
                <a:solidFill>
                  <a:srgbClr val="000000"/>
                </a:solidFill>
                <a:latin typeface="Roboto"/>
                <a:ea typeface="Roboto"/>
                <a:cs typeface="Roboto"/>
                <a:sym typeface="Roboto"/>
              </a:rPr>
              <a:t>[1] </a:t>
            </a:r>
            <a:r>
              <a:rPr i="1" lang="en" sz="1200">
                <a:latin typeface="Roboto"/>
                <a:ea typeface="Roboto"/>
                <a:cs typeface="Roboto"/>
                <a:sym typeface="Roboto"/>
              </a:rPr>
              <a:t>Y. Li, J. Wu and Q. Wu, "Classification of Breast Cancer Histology Images Using Multi-Size and Discriminative Patches Based on Deep Learning," in IEEE Access, vol. 7, pp. 21400-21408, 2019, doi: 10.1109/ACCESS.2019.2898044.</a:t>
            </a:r>
            <a:endParaRPr/>
          </a:p>
          <a:p>
            <a:pPr indent="0" lvl="0" marL="0" marR="0" rtl="0" algn="l">
              <a:lnSpc>
                <a:spcPct val="100000"/>
              </a:lnSpc>
              <a:spcBef>
                <a:spcPts val="0"/>
              </a:spcBef>
              <a:spcAft>
                <a:spcPts val="0"/>
              </a:spcAft>
              <a:buNone/>
            </a:pPr>
            <a:r>
              <a:t/>
            </a:r>
            <a:endParaRPr b="0" i="1"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1" lang="en" sz="1200" u="none" cap="none" strike="noStrike">
                <a:solidFill>
                  <a:srgbClr val="000000"/>
                </a:solidFill>
                <a:latin typeface="Roboto"/>
                <a:ea typeface="Roboto"/>
                <a:cs typeface="Roboto"/>
                <a:sym typeface="Roboto"/>
              </a:rPr>
              <a:t>[2] </a:t>
            </a:r>
            <a:r>
              <a:rPr i="1" lang="en" sz="1200">
                <a:latin typeface="Roboto"/>
                <a:ea typeface="Roboto"/>
                <a:cs typeface="Roboto"/>
                <a:sym typeface="Roboto"/>
              </a:rPr>
              <a:t>A. Ijaz et al., "Modality Specific CBAM-VGGNet Model for the Classification of Breast Histopathology Images via Transfer Learning," in IEEE Access, vol. 11, pp. 15750-15762, 2023, doi: 10.1109/ACCESS.2023.3245023.</a:t>
            </a:r>
            <a:endParaRPr/>
          </a:p>
          <a:p>
            <a:pPr indent="0" lvl="0" marL="0" marR="0" rtl="0" algn="l">
              <a:lnSpc>
                <a:spcPct val="100000"/>
              </a:lnSpc>
              <a:spcBef>
                <a:spcPts val="0"/>
              </a:spcBef>
              <a:spcAft>
                <a:spcPts val="0"/>
              </a:spcAft>
              <a:buNone/>
            </a:pPr>
            <a:r>
              <a:t/>
            </a:r>
            <a:endParaRPr b="0" i="1"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1" lang="en" sz="1200" u="none" cap="none" strike="noStrike">
                <a:solidFill>
                  <a:srgbClr val="000000"/>
                </a:solidFill>
                <a:latin typeface="Roboto"/>
                <a:ea typeface="Roboto"/>
                <a:cs typeface="Roboto"/>
                <a:sym typeface="Roboto"/>
              </a:rPr>
              <a:t>[3] </a:t>
            </a:r>
            <a:r>
              <a:rPr i="1" lang="en" sz="1200">
                <a:latin typeface="Roboto"/>
                <a:ea typeface="Roboto"/>
                <a:cs typeface="Roboto"/>
                <a:sym typeface="Roboto"/>
              </a:rPr>
              <a:t>A. Saber, M. Sakr, O. M. Abo-Seida, A. Keshk and H. Chen, "A Novel Deep-Learning Model for Automatic Detection and Classification of Breast Cancer Using the Transfer-Learning Technique," in IEEE Access, vol. 9, pp. 71194-71209, 2021, doi: 10.1109/ACCESS.2021.3079204.</a:t>
            </a:r>
            <a:r>
              <a:rPr b="0" i="1" lang="en" sz="1200" u="none" cap="none" strike="noStrike">
                <a:solidFill>
                  <a:srgbClr val="000000"/>
                </a:solidFill>
                <a:latin typeface="Roboto"/>
                <a:ea typeface="Roboto"/>
                <a:cs typeface="Roboto"/>
                <a:sym typeface="Roboto"/>
              </a:rPr>
              <a:t>. </a:t>
            </a:r>
            <a:endParaRPr/>
          </a:p>
          <a:p>
            <a:pPr indent="0" lvl="0" marL="0" marR="0" rtl="0" algn="l">
              <a:lnSpc>
                <a:spcPct val="100000"/>
              </a:lnSpc>
              <a:spcBef>
                <a:spcPts val="0"/>
              </a:spcBef>
              <a:spcAft>
                <a:spcPts val="0"/>
              </a:spcAft>
              <a:buNone/>
            </a:pPr>
            <a:r>
              <a:t/>
            </a:r>
            <a:endParaRPr b="0" i="1"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1" lang="en" sz="1200" u="none" cap="none" strike="noStrike">
                <a:solidFill>
                  <a:srgbClr val="000000"/>
                </a:solidFill>
                <a:latin typeface="Roboto"/>
                <a:ea typeface="Roboto"/>
                <a:cs typeface="Roboto"/>
                <a:sym typeface="Roboto"/>
              </a:rPr>
              <a:t>[4] F. Shahidi, S. Mohd Daud, H. Abas, N. A. Ahmad and N. Maarop, "Breast Cancer Classification Using Deep Learning Approaches and Histopathology Image: A Comparison Study," in IEEE Access, vol. 8, pp. 187531-187552, 2020, doi: 10.1109/ACCESS.2020.3029881.</a:t>
            </a:r>
            <a:endParaRPr/>
          </a:p>
          <a:p>
            <a:pPr indent="0" lvl="0" marL="0" marR="0" rtl="0" algn="l">
              <a:lnSpc>
                <a:spcPct val="100000"/>
              </a:lnSpc>
              <a:spcBef>
                <a:spcPts val="0"/>
              </a:spcBef>
              <a:spcAft>
                <a:spcPts val="0"/>
              </a:spcAft>
              <a:buNone/>
            </a:pPr>
            <a:r>
              <a:t/>
            </a:r>
            <a:endParaRPr b="0" i="1"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rPr b="0" i="1" lang="en" sz="1200" u="none" cap="none" strike="noStrike">
                <a:solidFill>
                  <a:srgbClr val="000000"/>
                </a:solidFill>
                <a:latin typeface="Roboto"/>
                <a:ea typeface="Roboto"/>
                <a:cs typeface="Roboto"/>
                <a:sym typeface="Roboto"/>
              </a:rPr>
              <a:t>[5]</a:t>
            </a:r>
            <a:r>
              <a:rPr i="1" lang="en" sz="1200">
                <a:latin typeface="Roboto"/>
                <a:ea typeface="Roboto"/>
                <a:cs typeface="Roboto"/>
                <a:sym typeface="Roboto"/>
              </a:rPr>
              <a:t>J. Zheng, D. Lin, Z. Gao, S. Wang, M. He and J. Fan, "Deep Learning Assisted Efficient AdaBoost Algorithm for Breast Cancer Detection and Early Diagnosis," in IEEE Access, vol. 8, pp. 96946-96954, 2020, doi: 10.1109/ACCESS.2020.2993536.</a:t>
            </a:r>
            <a:endParaRPr/>
          </a:p>
          <a:p>
            <a:pPr indent="0" lvl="0" marL="0" marR="0" rtl="0" algn="l">
              <a:lnSpc>
                <a:spcPct val="100000"/>
              </a:lnSpc>
              <a:spcBef>
                <a:spcPts val="0"/>
              </a:spcBef>
              <a:spcAft>
                <a:spcPts val="0"/>
              </a:spcAft>
              <a:buNone/>
            </a:pPr>
            <a:r>
              <a:t/>
            </a:r>
            <a:endParaRPr b="0" i="1" sz="1200" u="none" cap="none" strike="noStrike">
              <a:solidFill>
                <a:srgbClr val="000000"/>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1"/>
          <p:cNvSpPr txBox="1"/>
          <p:nvPr/>
        </p:nvSpPr>
        <p:spPr>
          <a:xfrm>
            <a:off x="3525597" y="2310150"/>
            <a:ext cx="2758200" cy="569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 sz="3100" u="none" cap="none" strike="noStrike">
                <a:solidFill>
                  <a:srgbClr val="000000"/>
                </a:solidFill>
                <a:latin typeface="Lato"/>
                <a:ea typeface="Lato"/>
                <a:cs typeface="Lato"/>
                <a:sym typeface="Lato"/>
              </a:rPr>
              <a:t>Thank You!!</a:t>
            </a:r>
            <a:endParaRPr b="1" sz="17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9"/>
          <p:cNvSpPr txBox="1"/>
          <p:nvPr>
            <p:ph idx="1" type="body"/>
          </p:nvPr>
        </p:nvSpPr>
        <p:spPr>
          <a:xfrm>
            <a:off x="214750" y="4329975"/>
            <a:ext cx="8750100" cy="77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300"/>
              <a:buNone/>
            </a:pPr>
            <a:r>
              <a:rPr lang="en" sz="1500">
                <a:solidFill>
                  <a:srgbClr val="0000FF"/>
                </a:solidFill>
                <a:highlight>
                  <a:schemeClr val="lt1"/>
                </a:highlight>
              </a:rPr>
              <a:t>IARC estimates that by 2040 the incidence of breast cancer will increase by more than one third, to more than 3 million new cases per year, and breast cancer mortality will increase by more than one half, to more than 1 million deaths per year.</a:t>
            </a:r>
            <a:endParaRPr sz="1500">
              <a:solidFill>
                <a:srgbClr val="0000FF"/>
              </a:solidFill>
              <a:highlight>
                <a:schemeClr val="lt1"/>
              </a:highlight>
            </a:endParaRPr>
          </a:p>
          <a:p>
            <a:pPr indent="0" lvl="0" marL="0" rtl="0" algn="l">
              <a:lnSpc>
                <a:spcPct val="100000"/>
              </a:lnSpc>
              <a:spcBef>
                <a:spcPts val="0"/>
              </a:spcBef>
              <a:spcAft>
                <a:spcPts val="0"/>
              </a:spcAft>
              <a:buSzPts val="1300"/>
              <a:buNone/>
            </a:pPr>
            <a:r>
              <a:t/>
            </a:r>
            <a:endParaRPr sz="1500">
              <a:solidFill>
                <a:srgbClr val="000000"/>
              </a:solidFill>
              <a:highlight>
                <a:srgbClr val="FFFFFF"/>
              </a:highlight>
            </a:endParaRPr>
          </a:p>
        </p:txBody>
      </p:sp>
      <p:pic>
        <p:nvPicPr>
          <p:cNvPr id="425" name="Google Shape;425;p39"/>
          <p:cNvPicPr preferRelativeResize="0"/>
          <p:nvPr/>
        </p:nvPicPr>
        <p:blipFill rotWithShape="1">
          <a:blip r:embed="rId3">
            <a:alphaModFix/>
          </a:blip>
          <a:srcRect b="0" l="0" r="0" t="0"/>
          <a:stretch/>
        </p:blipFill>
        <p:spPr>
          <a:xfrm>
            <a:off x="5250475" y="2379100"/>
            <a:ext cx="3285600" cy="1600200"/>
          </a:xfrm>
          <a:prstGeom prst="rect">
            <a:avLst/>
          </a:prstGeom>
          <a:noFill/>
          <a:ln>
            <a:noFill/>
          </a:ln>
        </p:spPr>
      </p:pic>
      <p:pic>
        <p:nvPicPr>
          <p:cNvPr id="426" name="Google Shape;426;p39"/>
          <p:cNvPicPr preferRelativeResize="0"/>
          <p:nvPr/>
        </p:nvPicPr>
        <p:blipFill rotWithShape="1">
          <a:blip r:embed="rId4">
            <a:alphaModFix/>
          </a:blip>
          <a:srcRect b="0" l="0" r="0" t="0"/>
          <a:stretch/>
        </p:blipFill>
        <p:spPr>
          <a:xfrm>
            <a:off x="542575" y="51875"/>
            <a:ext cx="4212999" cy="4025175"/>
          </a:xfrm>
          <a:prstGeom prst="rect">
            <a:avLst/>
          </a:prstGeom>
          <a:noFill/>
          <a:ln cap="flat" cmpd="sng" w="9525">
            <a:solidFill>
              <a:schemeClr val="dk2"/>
            </a:solidFill>
            <a:prstDash val="solid"/>
            <a:round/>
            <a:headEnd len="sm" w="sm" type="none"/>
            <a:tailEnd len="sm" w="sm" type="none"/>
          </a:ln>
        </p:spPr>
      </p:pic>
      <p:pic>
        <p:nvPicPr>
          <p:cNvPr id="427" name="Google Shape;427;p39"/>
          <p:cNvPicPr preferRelativeResize="0"/>
          <p:nvPr/>
        </p:nvPicPr>
        <p:blipFill rotWithShape="1">
          <a:blip r:embed="rId5">
            <a:alphaModFix/>
          </a:blip>
          <a:srcRect b="0" l="0" r="0" t="0"/>
          <a:stretch/>
        </p:blipFill>
        <p:spPr>
          <a:xfrm>
            <a:off x="4907975" y="152400"/>
            <a:ext cx="4083626" cy="2137250"/>
          </a:xfrm>
          <a:prstGeom prst="rect">
            <a:avLst/>
          </a:prstGeom>
          <a:noFill/>
          <a:ln>
            <a:noFill/>
          </a:ln>
        </p:spPr>
      </p:pic>
      <p:sp>
        <p:nvSpPr>
          <p:cNvPr id="428" name="Google Shape;428;p39"/>
          <p:cNvSpPr txBox="1"/>
          <p:nvPr/>
        </p:nvSpPr>
        <p:spPr>
          <a:xfrm>
            <a:off x="1035000" y="4916913"/>
            <a:ext cx="7730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sng" cap="none" strike="noStrike">
                <a:solidFill>
                  <a:schemeClr val="dk2"/>
                </a:solidFill>
                <a:latin typeface="Courier New"/>
                <a:ea typeface="Courier New"/>
                <a:cs typeface="Courier New"/>
                <a:sym typeface="Courier New"/>
                <a:hlinkClick r:id="rId6">
                  <a:extLst>
                    <a:ext uri="{A12FA001-AC4F-418D-AE19-62706E023703}">
                      <ahyp:hlinkClr val="tx"/>
                    </a:ext>
                  </a:extLst>
                </a:hlinkClick>
              </a:rPr>
              <a:t>https://cancerconsultindia.com/blog/breast-cancer-statistics-rise-of-breast-cancer-in-india/</a:t>
            </a:r>
            <a:endParaRPr b="1" i="0" sz="800" u="none" cap="none" strike="noStrike">
              <a:solidFill>
                <a:schemeClr val="dk2"/>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0"/>
          <p:cNvSpPr txBox="1"/>
          <p:nvPr>
            <p:ph type="title"/>
          </p:nvPr>
        </p:nvSpPr>
        <p:spPr>
          <a:xfrm>
            <a:off x="645150" y="6643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540"/>
              <a:t>Literature Survey</a:t>
            </a:r>
            <a:endParaRPr sz="2540"/>
          </a:p>
        </p:txBody>
      </p:sp>
      <p:sp>
        <p:nvSpPr>
          <p:cNvPr id="434" name="Google Shape;434;p40"/>
          <p:cNvSpPr txBox="1"/>
          <p:nvPr>
            <p:ph idx="1" type="body"/>
          </p:nvPr>
        </p:nvSpPr>
        <p:spPr>
          <a:xfrm>
            <a:off x="687300" y="2482350"/>
            <a:ext cx="7688700" cy="28830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200"/>
              </a:spcBef>
              <a:spcAft>
                <a:spcPts val="0"/>
              </a:spcAft>
              <a:buSzPts val="1300"/>
              <a:buNone/>
            </a:pPr>
            <a:r>
              <a:t/>
            </a:r>
            <a:endParaRPr sz="2100"/>
          </a:p>
          <a:p>
            <a:pPr indent="-361950" lvl="0" marL="457200" rtl="0" algn="just">
              <a:lnSpc>
                <a:spcPct val="115000"/>
              </a:lnSpc>
              <a:spcBef>
                <a:spcPts val="0"/>
              </a:spcBef>
              <a:spcAft>
                <a:spcPts val="0"/>
              </a:spcAft>
              <a:buClr>
                <a:schemeClr val="dk2"/>
              </a:buClr>
              <a:buSzPts val="2100"/>
              <a:buChar char="●"/>
            </a:pPr>
            <a:r>
              <a:rPr lang="en" sz="2100">
                <a:solidFill>
                  <a:schemeClr val="dk2"/>
                </a:solidFill>
              </a:rPr>
              <a:t>We studied some approaches to enhance classification of breast cancer abnormalities. </a:t>
            </a:r>
            <a:endParaRPr sz="2100">
              <a:solidFill>
                <a:schemeClr val="dk2"/>
              </a:solidFill>
            </a:endParaRPr>
          </a:p>
          <a:p>
            <a:pPr indent="-361950" lvl="0" marL="457200" rtl="0" algn="just">
              <a:lnSpc>
                <a:spcPct val="115000"/>
              </a:lnSpc>
              <a:spcBef>
                <a:spcPts val="0"/>
              </a:spcBef>
              <a:spcAft>
                <a:spcPts val="0"/>
              </a:spcAft>
              <a:buClr>
                <a:schemeClr val="dk2"/>
              </a:buClr>
              <a:buSzPts val="2100"/>
              <a:buChar char="●"/>
            </a:pPr>
            <a:r>
              <a:rPr lang="en" sz="2100">
                <a:solidFill>
                  <a:schemeClr val="dk2"/>
                </a:solidFill>
              </a:rPr>
              <a:t>We also reviewed advantages and shortcomings of the papers.</a:t>
            </a:r>
            <a:endParaRPr sz="2100">
              <a:solidFill>
                <a:schemeClr val="dk2"/>
              </a:solidFill>
            </a:endParaRPr>
          </a:p>
          <a:p>
            <a:pPr indent="-361950" lvl="0" marL="457200" rtl="0" algn="just">
              <a:lnSpc>
                <a:spcPct val="100000"/>
              </a:lnSpc>
              <a:spcBef>
                <a:spcPts val="0"/>
              </a:spcBef>
              <a:spcAft>
                <a:spcPts val="0"/>
              </a:spcAft>
              <a:buClr>
                <a:schemeClr val="dk2"/>
              </a:buClr>
              <a:buSzPts val="2100"/>
              <a:buChar char="●"/>
            </a:pPr>
            <a:r>
              <a:rPr lang="en" sz="2100">
                <a:solidFill>
                  <a:schemeClr val="dk2"/>
                </a:solidFill>
              </a:rPr>
              <a:t>Designed our approach.</a:t>
            </a:r>
            <a:endParaRPr sz="2100">
              <a:solidFill>
                <a:schemeClr val="dk2"/>
              </a:solidFill>
            </a:endParaRPr>
          </a:p>
        </p:txBody>
      </p:sp>
      <p:sp>
        <p:nvSpPr>
          <p:cNvPr id="435" name="Google Shape;435;p40"/>
          <p:cNvSpPr txBox="1"/>
          <p:nvPr/>
        </p:nvSpPr>
        <p:spPr>
          <a:xfrm>
            <a:off x="687300" y="1853850"/>
            <a:ext cx="7604400" cy="879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2100"/>
              <a:buFont typeface="Arial"/>
              <a:buNone/>
            </a:pPr>
            <a:r>
              <a:rPr b="0" i="0" lang="en" sz="2100" u="none" cap="none" strike="noStrike">
                <a:solidFill>
                  <a:schemeClr val="dk2"/>
                </a:solidFill>
                <a:latin typeface="Lato"/>
                <a:ea typeface="Lato"/>
                <a:cs typeface="Lato"/>
                <a:sym typeface="Lato"/>
              </a:rPr>
              <a:t>Research papers related to </a:t>
            </a:r>
            <a:r>
              <a:rPr lang="en" sz="2100">
                <a:solidFill>
                  <a:schemeClr val="dk2"/>
                </a:solidFill>
                <a:latin typeface="Lato"/>
                <a:ea typeface="Lato"/>
                <a:cs typeface="Lato"/>
                <a:sym typeface="Lato"/>
              </a:rPr>
              <a:t>Multi-class</a:t>
            </a:r>
            <a:r>
              <a:rPr b="0" i="0" lang="en" sz="2100" u="none" cap="none" strike="noStrike">
                <a:solidFill>
                  <a:schemeClr val="dk2"/>
                </a:solidFill>
                <a:latin typeface="Lato"/>
                <a:ea typeface="Lato"/>
                <a:cs typeface="Lato"/>
                <a:sym typeface="Lato"/>
              </a:rPr>
              <a:t> classification of Breast Cancer abnormalities using Deep CNN &amp; other Architectures.</a:t>
            </a:r>
            <a:endParaRPr b="0" i="0" sz="2100" u="none" cap="none" strike="noStrike">
              <a:solidFill>
                <a:schemeClr val="dk2"/>
              </a:solidFill>
              <a:latin typeface="Lato"/>
              <a:ea typeface="Lato"/>
              <a:cs typeface="Lato"/>
              <a:sym typeface="Lato"/>
            </a:endParaRPr>
          </a:p>
        </p:txBody>
      </p:sp>
      <p:sp>
        <p:nvSpPr>
          <p:cNvPr id="436" name="Google Shape;436;p40"/>
          <p:cNvSpPr/>
          <p:nvPr/>
        </p:nvSpPr>
        <p:spPr>
          <a:xfrm flipH="1" rot="10800000">
            <a:off x="752825" y="293394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0"/>
          <p:cNvSpPr/>
          <p:nvPr/>
        </p:nvSpPr>
        <p:spPr>
          <a:xfrm flipH="1" rot="10800000">
            <a:off x="752825" y="365991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0"/>
          <p:cNvSpPr/>
          <p:nvPr/>
        </p:nvSpPr>
        <p:spPr>
          <a:xfrm flipH="1" rot="10800000">
            <a:off x="752825" y="43858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aphicFrame>
        <p:nvGraphicFramePr>
          <p:cNvPr id="443" name="Google Shape;443;p41"/>
          <p:cNvGraphicFramePr/>
          <p:nvPr/>
        </p:nvGraphicFramePr>
        <p:xfrm>
          <a:off x="164100" y="14401"/>
          <a:ext cx="3000000" cy="3000000"/>
        </p:xfrm>
        <a:graphic>
          <a:graphicData uri="http://schemas.openxmlformats.org/drawingml/2006/table">
            <a:tbl>
              <a:tblPr>
                <a:noFill/>
                <a:tableStyleId>{E6BAA408-2718-4B7E-9D64-D568173DE765}</a:tableStyleId>
              </a:tblPr>
              <a:tblGrid>
                <a:gridCol w="589850"/>
                <a:gridCol w="4034725"/>
                <a:gridCol w="2949725"/>
                <a:gridCol w="1094875"/>
              </a:tblGrid>
              <a:tr h="711275">
                <a:tc>
                  <a:txBody>
                    <a:bodyPr/>
                    <a:lstStyle/>
                    <a:p>
                      <a:pPr indent="0" lvl="0" marL="0" rtl="0" algn="l">
                        <a:spcBef>
                          <a:spcPts val="0"/>
                        </a:spcBef>
                        <a:spcAft>
                          <a:spcPts val="0"/>
                        </a:spcAft>
                        <a:buNone/>
                      </a:pPr>
                      <a:r>
                        <a:rPr b="1" lang="en" sz="1100">
                          <a:solidFill>
                            <a:srgbClr val="111111"/>
                          </a:solidFill>
                        </a:rPr>
                        <a:t>Paper No</a:t>
                      </a:r>
                      <a:endParaRPr b="1" sz="1100">
                        <a:solidFill>
                          <a:srgbClr val="111111"/>
                        </a:solidFill>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sz="1100">
                          <a:solidFill>
                            <a:srgbClr val="111111"/>
                          </a:solidFill>
                        </a:rPr>
                        <a:t>Paper Title and Author Name</a:t>
                      </a:r>
                      <a:endParaRPr b="1" sz="1100">
                        <a:solidFill>
                          <a:srgbClr val="111111"/>
                        </a:solidFill>
                      </a:endParaRPr>
                    </a:p>
                    <a:p>
                      <a:pPr indent="0" lvl="0" marL="0" rtl="0" algn="l">
                        <a:spcBef>
                          <a:spcPts val="0"/>
                        </a:spcBef>
                        <a:spcAft>
                          <a:spcPts val="0"/>
                        </a:spcAft>
                        <a:buNone/>
                      </a:pPr>
                      <a:r>
                        <a:t/>
                      </a:r>
                      <a:endParaRPr b="1" sz="1100">
                        <a:solidFill>
                          <a:srgbClr val="111111"/>
                        </a:solidFill>
                      </a:endParaRPr>
                    </a:p>
                  </a:txBody>
                  <a:tcPr marT="91425" marB="91425" marR="91425" marL="91425"/>
                </a:tc>
                <a:tc>
                  <a:txBody>
                    <a:bodyPr/>
                    <a:lstStyle/>
                    <a:p>
                      <a:pPr indent="0" lvl="0" marL="0" rtl="0" algn="l">
                        <a:spcBef>
                          <a:spcPts val="0"/>
                        </a:spcBef>
                        <a:spcAft>
                          <a:spcPts val="0"/>
                        </a:spcAft>
                        <a:buClr>
                          <a:srgbClr val="000000"/>
                        </a:buClr>
                        <a:buSzPts val="1100"/>
                        <a:buFont typeface="Arial"/>
                        <a:buNone/>
                      </a:pPr>
                      <a:r>
                        <a:rPr b="1" lang="en" sz="1100">
                          <a:solidFill>
                            <a:srgbClr val="111111"/>
                          </a:solidFill>
                        </a:rPr>
                        <a:t>Method Used</a:t>
                      </a:r>
                      <a:endParaRPr b="1" sz="1100">
                        <a:solidFill>
                          <a:srgbClr val="111111"/>
                        </a:solidFill>
                      </a:endParaRPr>
                    </a:p>
                    <a:p>
                      <a:pPr indent="0" lvl="0" marL="0" rtl="0" algn="l">
                        <a:spcBef>
                          <a:spcPts val="0"/>
                        </a:spcBef>
                        <a:spcAft>
                          <a:spcPts val="0"/>
                        </a:spcAft>
                        <a:buNone/>
                      </a:pPr>
                      <a:r>
                        <a:t/>
                      </a:r>
                      <a:endParaRPr b="1" sz="1100">
                        <a:solidFill>
                          <a:srgbClr val="111111"/>
                        </a:solidFill>
                      </a:endParaRPr>
                    </a:p>
                  </a:txBody>
                  <a:tcPr marT="91425" marB="91425" marR="91425" marL="91425"/>
                </a:tc>
                <a:tc>
                  <a:txBody>
                    <a:bodyPr/>
                    <a:lstStyle/>
                    <a:p>
                      <a:pPr indent="0" lvl="0" marL="0" rtl="0" algn="l">
                        <a:spcBef>
                          <a:spcPts val="0"/>
                        </a:spcBef>
                        <a:spcAft>
                          <a:spcPts val="0"/>
                        </a:spcAft>
                        <a:buNone/>
                      </a:pPr>
                      <a:r>
                        <a:rPr b="1" lang="en" sz="1100">
                          <a:solidFill>
                            <a:srgbClr val="111111"/>
                          </a:solidFill>
                        </a:rPr>
                        <a:t>Accuracy</a:t>
                      </a:r>
                      <a:endParaRPr b="1" sz="1100">
                        <a:solidFill>
                          <a:srgbClr val="111111"/>
                        </a:solidFill>
                      </a:endParaRPr>
                    </a:p>
                  </a:txBody>
                  <a:tcPr marT="91425" marB="91425" marR="91425" marL="91425"/>
                </a:tc>
              </a:tr>
              <a:tr h="717475">
                <a:tc>
                  <a:txBody>
                    <a:bodyPr/>
                    <a:lstStyle/>
                    <a:p>
                      <a:pPr indent="0" lvl="0" marL="0" rtl="0" algn="l">
                        <a:spcBef>
                          <a:spcPts val="0"/>
                        </a:spcBef>
                        <a:spcAft>
                          <a:spcPts val="0"/>
                        </a:spcAft>
                        <a:buNone/>
                      </a:pPr>
                      <a:r>
                        <a:rPr lang="en">
                          <a:solidFill>
                            <a:srgbClr val="111111"/>
                          </a:solidFill>
                        </a:rPr>
                        <a:t>1.</a:t>
                      </a:r>
                      <a:endParaRPr>
                        <a:solidFill>
                          <a:srgbClr val="111111"/>
                        </a:solidFill>
                      </a:endParaRPr>
                    </a:p>
                  </a:txBody>
                  <a:tcPr marT="91425" marB="91425" marR="91425" marL="91425"/>
                </a:tc>
                <a:tc>
                  <a:txBody>
                    <a:bodyPr/>
                    <a:lstStyle/>
                    <a:p>
                      <a:pPr indent="0" lvl="0" marL="0" rtl="0" algn="l">
                        <a:spcBef>
                          <a:spcPts val="0"/>
                        </a:spcBef>
                        <a:spcAft>
                          <a:spcPts val="0"/>
                        </a:spcAft>
                        <a:buNone/>
                      </a:pPr>
                      <a:r>
                        <a:rPr lang="en" sz="1100">
                          <a:solidFill>
                            <a:srgbClr val="111111"/>
                          </a:solidFill>
                          <a:latin typeface="Roboto"/>
                          <a:ea typeface="Roboto"/>
                          <a:cs typeface="Roboto"/>
                          <a:sym typeface="Roboto"/>
                        </a:rPr>
                        <a:t>Y. Li, J. Wu and Q. Wu, "Classification of Breast Cancer Histology Images Using Multi-Size and Discriminative Patches Based on Deep Learning" </a:t>
                      </a:r>
                      <a:endParaRPr sz="1100">
                        <a:solidFill>
                          <a:srgbClr val="11111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100">
                          <a:solidFill>
                            <a:srgbClr val="333333"/>
                          </a:solidFill>
                          <a:highlight>
                            <a:srgbClr val="FFFFFF"/>
                          </a:highlight>
                          <a:latin typeface="Roboto"/>
                          <a:ea typeface="Roboto"/>
                          <a:cs typeface="Roboto"/>
                          <a:sym typeface="Roboto"/>
                        </a:rPr>
                        <a:t>ResNet50-128 and SVM</a:t>
                      </a:r>
                      <a:endParaRPr sz="1100">
                        <a:solidFill>
                          <a:srgbClr val="11111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
                          <a:solidFill>
                            <a:srgbClr val="111111"/>
                          </a:solidFill>
                          <a:latin typeface="Roboto"/>
                          <a:ea typeface="Roboto"/>
                          <a:cs typeface="Roboto"/>
                          <a:sym typeface="Roboto"/>
                        </a:rPr>
                        <a:t>88.89%</a:t>
                      </a:r>
                      <a:endParaRPr b="1">
                        <a:solidFill>
                          <a:srgbClr val="111111"/>
                        </a:solidFill>
                        <a:latin typeface="Roboto"/>
                        <a:ea typeface="Roboto"/>
                        <a:cs typeface="Roboto"/>
                        <a:sym typeface="Roboto"/>
                      </a:endParaRPr>
                    </a:p>
                  </a:txBody>
                  <a:tcPr marT="91425" marB="91425" marR="91425" marL="91425"/>
                </a:tc>
              </a:tr>
              <a:tr h="1243650">
                <a:tc>
                  <a:txBody>
                    <a:bodyPr/>
                    <a:lstStyle/>
                    <a:p>
                      <a:pPr indent="0" lvl="0" marL="0" rtl="0" algn="l">
                        <a:spcBef>
                          <a:spcPts val="0"/>
                        </a:spcBef>
                        <a:spcAft>
                          <a:spcPts val="0"/>
                        </a:spcAft>
                        <a:buClr>
                          <a:srgbClr val="000000"/>
                        </a:buClr>
                        <a:buSzPts val="1400"/>
                        <a:buFont typeface="Arial"/>
                        <a:buNone/>
                      </a:pPr>
                      <a:r>
                        <a:rPr lang="en">
                          <a:solidFill>
                            <a:srgbClr val="111111"/>
                          </a:solidFill>
                        </a:rPr>
                        <a:t>2.</a:t>
                      </a:r>
                      <a:endParaRPr>
                        <a:solidFill>
                          <a:srgbClr val="111111"/>
                        </a:solidFill>
                      </a:endParaRPr>
                    </a:p>
                    <a:p>
                      <a:pPr indent="0" lvl="0" marL="0" rtl="0" algn="l">
                        <a:spcBef>
                          <a:spcPts val="0"/>
                        </a:spcBef>
                        <a:spcAft>
                          <a:spcPts val="0"/>
                        </a:spcAft>
                        <a:buNone/>
                      </a:pPr>
                      <a:r>
                        <a:t/>
                      </a:r>
                      <a:endParaRPr>
                        <a:solidFill>
                          <a:srgbClr val="111111"/>
                        </a:solidFill>
                      </a:endParaRPr>
                    </a:p>
                  </a:txBody>
                  <a:tcPr marT="91425" marB="91425" marR="91425" marL="91425"/>
                </a:tc>
                <a:tc>
                  <a:txBody>
                    <a:bodyPr/>
                    <a:lstStyle/>
                    <a:p>
                      <a:pPr indent="0" lvl="0" marL="0" rtl="0" algn="l">
                        <a:spcBef>
                          <a:spcPts val="0"/>
                        </a:spcBef>
                        <a:spcAft>
                          <a:spcPts val="0"/>
                        </a:spcAft>
                        <a:buNone/>
                      </a:pPr>
                      <a:r>
                        <a:rPr lang="en" sz="1100">
                          <a:solidFill>
                            <a:srgbClr val="111111"/>
                          </a:solidFill>
                          <a:latin typeface="Roboto"/>
                          <a:ea typeface="Roboto"/>
                          <a:cs typeface="Roboto"/>
                          <a:sym typeface="Roboto"/>
                        </a:rPr>
                        <a:t>Maleika Heenaye-Mamode Khan, Nazmeen Boodoo-Jahangeer, Wasiimah Dullull, Shaista Nathire, Xiaohong Gao, G. R. Sinha, Kapil Kumar Nagwanshi</a:t>
                      </a:r>
                      <a:endParaRPr sz="1100">
                        <a:solidFill>
                          <a:srgbClr val="111111"/>
                        </a:solidFill>
                        <a:latin typeface="Roboto"/>
                        <a:ea typeface="Roboto"/>
                        <a:cs typeface="Roboto"/>
                        <a:sym typeface="Roboto"/>
                      </a:endParaRPr>
                    </a:p>
                    <a:p>
                      <a:pPr indent="0" lvl="0" marL="0" rtl="0" algn="l">
                        <a:spcBef>
                          <a:spcPts val="0"/>
                        </a:spcBef>
                        <a:spcAft>
                          <a:spcPts val="0"/>
                        </a:spcAft>
                        <a:buNone/>
                      </a:pPr>
                      <a:r>
                        <a:rPr lang="en" sz="1100">
                          <a:solidFill>
                            <a:srgbClr val="111111"/>
                          </a:solidFill>
                          <a:latin typeface="Roboto"/>
                          <a:ea typeface="Roboto"/>
                          <a:cs typeface="Roboto"/>
                          <a:sym typeface="Roboto"/>
                        </a:rPr>
                        <a:t>Modality Specific CBAM-VGGNet Model for the Classification of Breast Histopathology Images via Transfer Learning</a:t>
                      </a:r>
                      <a:endParaRPr sz="1100">
                        <a:solidFill>
                          <a:srgbClr val="11111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350">
                          <a:solidFill>
                            <a:srgbClr val="333333"/>
                          </a:solidFill>
                          <a:highlight>
                            <a:srgbClr val="FFFFFF"/>
                          </a:highlight>
                          <a:latin typeface="Georgia"/>
                          <a:ea typeface="Georgia"/>
                          <a:cs typeface="Georgia"/>
                          <a:sym typeface="Georgia"/>
                        </a:rPr>
                        <a:t> </a:t>
                      </a:r>
                      <a:r>
                        <a:rPr lang="en" sz="1100">
                          <a:solidFill>
                            <a:srgbClr val="333333"/>
                          </a:solidFill>
                          <a:highlight>
                            <a:srgbClr val="FFFFFF"/>
                          </a:highlight>
                          <a:latin typeface="Roboto"/>
                          <a:ea typeface="Roboto"/>
                          <a:cs typeface="Roboto"/>
                          <a:sym typeface="Roboto"/>
                        </a:rPr>
                        <a:t>VGG-16 and VGG-19 based model</a:t>
                      </a:r>
                      <a:endParaRPr sz="1100">
                        <a:solidFill>
                          <a:srgbClr val="111111"/>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
                          <a:solidFill>
                            <a:srgbClr val="111111"/>
                          </a:solidFill>
                          <a:latin typeface="Roboto"/>
                          <a:ea typeface="Roboto"/>
                          <a:cs typeface="Roboto"/>
                          <a:sym typeface="Roboto"/>
                        </a:rPr>
                        <a:t>96.57%</a:t>
                      </a:r>
                      <a:endParaRPr b="1" sz="1700">
                        <a:solidFill>
                          <a:srgbClr val="111111"/>
                        </a:solidFill>
                      </a:endParaRPr>
                    </a:p>
                  </a:txBody>
                  <a:tcPr marT="91425" marB="91425" marR="91425" marL="91425"/>
                </a:tc>
              </a:tr>
              <a:tr h="971800">
                <a:tc>
                  <a:txBody>
                    <a:bodyPr/>
                    <a:lstStyle/>
                    <a:p>
                      <a:pPr indent="0" lvl="0" marL="0" rtl="0" algn="l">
                        <a:spcBef>
                          <a:spcPts val="0"/>
                        </a:spcBef>
                        <a:spcAft>
                          <a:spcPts val="0"/>
                        </a:spcAft>
                        <a:buClr>
                          <a:srgbClr val="000000"/>
                        </a:buClr>
                        <a:buSzPts val="1400"/>
                        <a:buFont typeface="Arial"/>
                        <a:buNone/>
                      </a:pPr>
                      <a:r>
                        <a:rPr lang="en">
                          <a:solidFill>
                            <a:srgbClr val="111111"/>
                          </a:solidFill>
                        </a:rPr>
                        <a:t>3.</a:t>
                      </a:r>
                      <a:endParaRPr>
                        <a:solidFill>
                          <a:srgbClr val="111111"/>
                        </a:solidFill>
                      </a:endParaRPr>
                    </a:p>
                    <a:p>
                      <a:pPr indent="0" lvl="0" marL="0" rtl="0" algn="l">
                        <a:spcBef>
                          <a:spcPts val="0"/>
                        </a:spcBef>
                        <a:spcAft>
                          <a:spcPts val="0"/>
                        </a:spcAft>
                        <a:buNone/>
                      </a:pPr>
                      <a:r>
                        <a:t/>
                      </a:r>
                      <a:endParaRPr>
                        <a:solidFill>
                          <a:srgbClr val="111111"/>
                        </a:solidFill>
                      </a:endParaRPr>
                    </a:p>
                  </a:txBody>
                  <a:tcPr marT="91425" marB="91425" marR="91425" marL="91425"/>
                </a:tc>
                <a:tc>
                  <a:txBody>
                    <a:bodyPr/>
                    <a:lstStyle/>
                    <a:p>
                      <a:pPr indent="0" lvl="0" marL="0" rtl="0" algn="l">
                        <a:lnSpc>
                          <a:spcPct val="115000"/>
                        </a:lnSpc>
                        <a:spcBef>
                          <a:spcPts val="0"/>
                        </a:spcBef>
                        <a:spcAft>
                          <a:spcPts val="0"/>
                        </a:spcAft>
                        <a:buNone/>
                      </a:pPr>
                      <a:r>
                        <a:rPr lang="en" sz="1100">
                          <a:solidFill>
                            <a:srgbClr val="111111"/>
                          </a:solidFill>
                          <a:latin typeface="Roboto"/>
                          <a:ea typeface="Roboto"/>
                          <a:cs typeface="Roboto"/>
                          <a:sym typeface="Roboto"/>
                        </a:rPr>
                        <a:t>A. Saber, M. Sakr, O. M. Abo-Seida, A. Keshk and H. Chen, "A Novel Deep-Learning Model for Automatic Detection and Classification of Breast Cancer Using the Transfer-Learning Technique"</a:t>
                      </a:r>
                      <a:endParaRPr>
                        <a:solidFill>
                          <a:srgbClr val="111111"/>
                        </a:solidFill>
                      </a:endParaRPr>
                    </a:p>
                  </a:txBody>
                  <a:tcPr marT="91425" marB="91425" marR="91425" marL="91425"/>
                </a:tc>
                <a:tc>
                  <a:txBody>
                    <a:bodyPr/>
                    <a:lstStyle/>
                    <a:p>
                      <a:pPr indent="0" lvl="0" marL="0" rtl="0" algn="l">
                        <a:lnSpc>
                          <a:spcPct val="115000"/>
                        </a:lnSpc>
                        <a:spcBef>
                          <a:spcPts val="0"/>
                        </a:spcBef>
                        <a:spcAft>
                          <a:spcPts val="0"/>
                        </a:spcAft>
                        <a:buNone/>
                      </a:pPr>
                      <a:r>
                        <a:rPr lang="en" sz="1100">
                          <a:solidFill>
                            <a:srgbClr val="111111"/>
                          </a:solidFill>
                          <a:latin typeface="Roboto"/>
                          <a:ea typeface="Roboto"/>
                          <a:cs typeface="Roboto"/>
                          <a:sym typeface="Roboto"/>
                        </a:rPr>
                        <a:t>Transfer learning and SGDM( </a:t>
                      </a:r>
                      <a:r>
                        <a:rPr lang="en" sz="1100">
                          <a:solidFill>
                            <a:srgbClr val="333333"/>
                          </a:solidFill>
                          <a:highlight>
                            <a:srgbClr val="FFFFFF"/>
                          </a:highlight>
                          <a:latin typeface="Roboto"/>
                          <a:ea typeface="Roboto"/>
                          <a:cs typeface="Roboto"/>
                          <a:sym typeface="Roboto"/>
                        </a:rPr>
                        <a:t>stochastic gradient-descent method with momentum)</a:t>
                      </a:r>
                      <a:endParaRPr sz="1100">
                        <a:solidFill>
                          <a:srgbClr val="111111"/>
                        </a:solidFill>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0"/>
                        </a:spcAft>
                        <a:buNone/>
                      </a:pPr>
                      <a:r>
                        <a:rPr b="1" lang="en">
                          <a:solidFill>
                            <a:srgbClr val="111111"/>
                          </a:solidFill>
                          <a:latin typeface="Roboto"/>
                          <a:ea typeface="Roboto"/>
                          <a:cs typeface="Roboto"/>
                          <a:sym typeface="Roboto"/>
                        </a:rPr>
                        <a:t>98.96%</a:t>
                      </a:r>
                      <a:endParaRPr b="1">
                        <a:solidFill>
                          <a:srgbClr val="111111"/>
                        </a:solidFill>
                        <a:latin typeface="Roboto"/>
                        <a:ea typeface="Roboto"/>
                        <a:cs typeface="Roboto"/>
                        <a:sym typeface="Roboto"/>
                      </a:endParaRPr>
                    </a:p>
                  </a:txBody>
                  <a:tcPr marT="91425" marB="91425" marR="91425" marL="91425"/>
                </a:tc>
              </a:tr>
              <a:tr h="753025">
                <a:tc>
                  <a:txBody>
                    <a:bodyPr/>
                    <a:lstStyle/>
                    <a:p>
                      <a:pPr indent="0" lvl="0" marL="0" rtl="0" algn="l">
                        <a:spcBef>
                          <a:spcPts val="0"/>
                        </a:spcBef>
                        <a:spcAft>
                          <a:spcPts val="0"/>
                        </a:spcAft>
                        <a:buNone/>
                      </a:pPr>
                      <a:r>
                        <a:rPr lang="en">
                          <a:solidFill>
                            <a:srgbClr val="111111"/>
                          </a:solidFill>
                        </a:rPr>
                        <a:t>4.</a:t>
                      </a:r>
                      <a:endParaRPr>
                        <a:solidFill>
                          <a:srgbClr val="111111"/>
                        </a:solidFill>
                      </a:endParaRPr>
                    </a:p>
                  </a:txBody>
                  <a:tcPr marT="91425" marB="91425" marR="91425" marL="91425"/>
                </a:tc>
                <a:tc>
                  <a:txBody>
                    <a:bodyPr/>
                    <a:lstStyle/>
                    <a:p>
                      <a:pPr indent="0" lvl="0" marL="0" rtl="0" algn="l">
                        <a:spcBef>
                          <a:spcPts val="0"/>
                        </a:spcBef>
                        <a:spcAft>
                          <a:spcPts val="0"/>
                        </a:spcAft>
                        <a:buNone/>
                      </a:pPr>
                      <a:r>
                        <a:rPr lang="en" sz="1100">
                          <a:solidFill>
                            <a:srgbClr val="111111"/>
                          </a:solidFill>
                          <a:latin typeface="Roboto"/>
                          <a:ea typeface="Roboto"/>
                          <a:cs typeface="Roboto"/>
                          <a:sym typeface="Roboto"/>
                        </a:rPr>
                        <a:t>F. Shahidi, S. Mohd Daud, H. Abas, N. A. Ahmad and N. Maarop, "Breast Cancer Classification Using Deep Learning Approaches and Histopathology Image: A Comparison Study" </a:t>
                      </a:r>
                      <a:endParaRPr sz="1100">
                        <a:solidFill>
                          <a:srgbClr val="111111"/>
                        </a:solidFill>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0"/>
                        </a:spcAft>
                        <a:buNone/>
                      </a:pPr>
                      <a:r>
                        <a:rPr lang="en" sz="1100">
                          <a:solidFill>
                            <a:srgbClr val="111111"/>
                          </a:solidFill>
                          <a:latin typeface="Roboto"/>
                          <a:ea typeface="Roboto"/>
                          <a:cs typeface="Roboto"/>
                          <a:sym typeface="Roboto"/>
                        </a:rPr>
                        <a:t>ResNeXt, Dual Path Net, SENet, and NASNet</a:t>
                      </a:r>
                      <a:endParaRPr sz="1100">
                        <a:solidFill>
                          <a:srgbClr val="111111"/>
                        </a:solidFill>
                        <a:latin typeface="Roboto"/>
                        <a:ea typeface="Roboto"/>
                        <a:cs typeface="Roboto"/>
                        <a:sym typeface="Roboto"/>
                      </a:endParaRPr>
                    </a:p>
                    <a:p>
                      <a:pPr indent="0" lvl="0" marL="0" rtl="0" algn="l">
                        <a:spcBef>
                          <a:spcPts val="0"/>
                        </a:spcBef>
                        <a:spcAft>
                          <a:spcPts val="0"/>
                        </a:spcAft>
                        <a:buNone/>
                      </a:pPr>
                      <a:r>
                        <a:t/>
                      </a:r>
                      <a:endParaRPr>
                        <a:solidFill>
                          <a:srgbClr val="111111"/>
                        </a:solidFill>
                      </a:endParaRPr>
                    </a:p>
                  </a:txBody>
                  <a:tcPr marT="91425" marB="91425" marR="91425" marL="91425"/>
                </a:tc>
                <a:tc>
                  <a:txBody>
                    <a:bodyPr/>
                    <a:lstStyle/>
                    <a:p>
                      <a:pPr indent="0" lvl="0" marL="0" rtl="0" algn="l">
                        <a:lnSpc>
                          <a:spcPct val="115000"/>
                        </a:lnSpc>
                        <a:spcBef>
                          <a:spcPts val="0"/>
                        </a:spcBef>
                        <a:spcAft>
                          <a:spcPts val="0"/>
                        </a:spcAft>
                        <a:buNone/>
                      </a:pPr>
                      <a:r>
                        <a:rPr b="1" lang="en">
                          <a:solidFill>
                            <a:srgbClr val="111111"/>
                          </a:solidFill>
                          <a:latin typeface="Roboto"/>
                          <a:ea typeface="Roboto"/>
                          <a:cs typeface="Roboto"/>
                          <a:sym typeface="Roboto"/>
                        </a:rPr>
                        <a:t>97.5%</a:t>
                      </a:r>
                      <a:endParaRPr b="1">
                        <a:solidFill>
                          <a:srgbClr val="111111"/>
                        </a:solidFill>
                        <a:latin typeface="Roboto"/>
                        <a:ea typeface="Roboto"/>
                        <a:cs typeface="Roboto"/>
                        <a:sym typeface="Roboto"/>
                      </a:endParaRPr>
                    </a:p>
                  </a:txBody>
                  <a:tcPr marT="91425" marB="91425" marR="91425" marL="91425"/>
                </a:tc>
              </a:tr>
              <a:tr h="717475">
                <a:tc>
                  <a:txBody>
                    <a:bodyPr/>
                    <a:lstStyle/>
                    <a:p>
                      <a:pPr indent="0" lvl="0" marL="0" rtl="0" algn="l">
                        <a:spcBef>
                          <a:spcPts val="0"/>
                        </a:spcBef>
                        <a:spcAft>
                          <a:spcPts val="0"/>
                        </a:spcAft>
                        <a:buClr>
                          <a:srgbClr val="000000"/>
                        </a:buClr>
                        <a:buSzPts val="1400"/>
                        <a:buFont typeface="Arial"/>
                        <a:buNone/>
                      </a:pPr>
                      <a:r>
                        <a:rPr lang="en">
                          <a:solidFill>
                            <a:srgbClr val="111111"/>
                          </a:solidFill>
                        </a:rPr>
                        <a:t>5.</a:t>
                      </a:r>
                      <a:endParaRPr>
                        <a:solidFill>
                          <a:srgbClr val="111111"/>
                        </a:solidFill>
                      </a:endParaRPr>
                    </a:p>
                    <a:p>
                      <a:pPr indent="0" lvl="0" marL="0" rtl="0" algn="l">
                        <a:spcBef>
                          <a:spcPts val="0"/>
                        </a:spcBef>
                        <a:spcAft>
                          <a:spcPts val="0"/>
                        </a:spcAft>
                        <a:buNone/>
                      </a:pPr>
                      <a:r>
                        <a:t/>
                      </a:r>
                      <a:endParaRPr>
                        <a:solidFill>
                          <a:srgbClr val="111111"/>
                        </a:solidFill>
                      </a:endParaRPr>
                    </a:p>
                  </a:txBody>
                  <a:tcPr marT="91425" marB="91425" marR="91425" marL="91425"/>
                </a:tc>
                <a:tc>
                  <a:txBody>
                    <a:bodyPr/>
                    <a:lstStyle/>
                    <a:p>
                      <a:pPr indent="0" lvl="0" marL="0" rtl="0" algn="l">
                        <a:spcBef>
                          <a:spcPts val="0"/>
                        </a:spcBef>
                        <a:spcAft>
                          <a:spcPts val="0"/>
                        </a:spcAft>
                        <a:buNone/>
                      </a:pPr>
                      <a:r>
                        <a:rPr lang="en" sz="1100">
                          <a:solidFill>
                            <a:srgbClr val="111111"/>
                          </a:solidFill>
                        </a:rPr>
                        <a:t>J. Zheng, D. Lin, Z. Gao, S. Wang, M. He and J. Fan, "Deep Learning Assisted Efficient AdaBoost Algorithm for Breast Cancer Detection and Early Diagnosis"</a:t>
                      </a:r>
                      <a:endParaRPr>
                        <a:solidFill>
                          <a:srgbClr val="111111"/>
                        </a:solidFill>
                      </a:endParaRPr>
                    </a:p>
                  </a:txBody>
                  <a:tcPr marT="91425" marB="91425" marR="91425" marL="91425"/>
                </a:tc>
                <a:tc>
                  <a:txBody>
                    <a:bodyPr/>
                    <a:lstStyle/>
                    <a:p>
                      <a:pPr indent="0" lvl="0" marL="0" rtl="0" algn="l">
                        <a:lnSpc>
                          <a:spcPct val="115000"/>
                        </a:lnSpc>
                        <a:spcBef>
                          <a:spcPts val="0"/>
                        </a:spcBef>
                        <a:spcAft>
                          <a:spcPts val="0"/>
                        </a:spcAft>
                        <a:buClr>
                          <a:srgbClr val="000000"/>
                        </a:buClr>
                        <a:buSzPts val="900"/>
                        <a:buFont typeface="Arial"/>
                        <a:buNone/>
                      </a:pPr>
                      <a:r>
                        <a:rPr lang="en" sz="1100">
                          <a:solidFill>
                            <a:srgbClr val="333333"/>
                          </a:solidFill>
                          <a:highlight>
                            <a:srgbClr val="FFFFFF"/>
                          </a:highlight>
                          <a:latin typeface="Roboto"/>
                          <a:ea typeface="Roboto"/>
                          <a:cs typeface="Roboto"/>
                          <a:sym typeface="Roboto"/>
                        </a:rPr>
                        <a:t>Deep learning assisted efficient</a:t>
                      </a:r>
                      <a:endParaRPr sz="1100">
                        <a:solidFill>
                          <a:srgbClr val="111111"/>
                        </a:solidFill>
                        <a:latin typeface="Roboto"/>
                        <a:ea typeface="Roboto"/>
                        <a:cs typeface="Roboto"/>
                        <a:sym typeface="Roboto"/>
                      </a:endParaRPr>
                    </a:p>
                    <a:p>
                      <a:pPr indent="0" lvl="0" marL="0" rtl="0" algn="l">
                        <a:spcBef>
                          <a:spcPts val="0"/>
                        </a:spcBef>
                        <a:spcAft>
                          <a:spcPts val="0"/>
                        </a:spcAft>
                        <a:buNone/>
                      </a:pPr>
                      <a:r>
                        <a:t/>
                      </a:r>
                      <a:endParaRPr sz="1100">
                        <a:solidFill>
                          <a:srgbClr val="111111"/>
                        </a:solidFill>
                        <a:latin typeface="Roboto"/>
                        <a:ea typeface="Roboto"/>
                        <a:cs typeface="Roboto"/>
                        <a:sym typeface="Roboto"/>
                      </a:endParaRPr>
                    </a:p>
                  </a:txBody>
                  <a:tcPr marT="91425" marB="91425" marR="91425" marL="91425"/>
                </a:tc>
                <a:tc>
                  <a:txBody>
                    <a:bodyPr/>
                    <a:lstStyle/>
                    <a:p>
                      <a:pPr indent="0" lvl="0" marL="0" rtl="0" algn="l">
                        <a:lnSpc>
                          <a:spcPct val="115000"/>
                        </a:lnSpc>
                        <a:spcBef>
                          <a:spcPts val="0"/>
                        </a:spcBef>
                        <a:spcAft>
                          <a:spcPts val="0"/>
                        </a:spcAft>
                        <a:buNone/>
                      </a:pPr>
                      <a:r>
                        <a:rPr b="1" lang="en" sz="1300">
                          <a:solidFill>
                            <a:srgbClr val="111111"/>
                          </a:solidFill>
                          <a:latin typeface="Roboto"/>
                          <a:ea typeface="Roboto"/>
                          <a:cs typeface="Roboto"/>
                          <a:sym typeface="Roboto"/>
                        </a:rPr>
                        <a:t>97.3%</a:t>
                      </a:r>
                      <a:endParaRPr b="1" sz="1300">
                        <a:solidFill>
                          <a:srgbClr val="111111"/>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403300" y="590925"/>
            <a:ext cx="8520600" cy="607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en"/>
              <a:t>Objective</a:t>
            </a:r>
            <a:endParaRPr/>
          </a:p>
        </p:txBody>
      </p:sp>
      <p:sp>
        <p:nvSpPr>
          <p:cNvPr id="449" name="Google Shape;449;p42"/>
          <p:cNvSpPr txBox="1"/>
          <p:nvPr>
            <p:ph idx="1" type="body"/>
          </p:nvPr>
        </p:nvSpPr>
        <p:spPr>
          <a:xfrm>
            <a:off x="368950" y="1719775"/>
            <a:ext cx="8069100" cy="25824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15000"/>
              </a:lnSpc>
              <a:spcBef>
                <a:spcPts val="0"/>
              </a:spcBef>
              <a:spcAft>
                <a:spcPts val="0"/>
              </a:spcAft>
              <a:buSzPts val="1946"/>
              <a:buNone/>
            </a:pPr>
            <a:r>
              <a:rPr lang="en" sz="1691">
                <a:solidFill>
                  <a:srgbClr val="000000"/>
                </a:solidFill>
              </a:rPr>
              <a:t>The main contribution that we intend to do in this project is summarized as follows:</a:t>
            </a:r>
            <a:endParaRPr sz="1691">
              <a:solidFill>
                <a:srgbClr val="000000"/>
              </a:solidFill>
            </a:endParaRPr>
          </a:p>
          <a:p>
            <a:pPr indent="0" lvl="0" marL="0" rtl="0" algn="just">
              <a:lnSpc>
                <a:spcPct val="115000"/>
              </a:lnSpc>
              <a:spcBef>
                <a:spcPts val="0"/>
              </a:spcBef>
              <a:spcAft>
                <a:spcPts val="0"/>
              </a:spcAft>
              <a:buSzPts val="1946"/>
              <a:buNone/>
            </a:pPr>
            <a:r>
              <a:t/>
            </a:r>
            <a:endParaRPr sz="1700">
              <a:solidFill>
                <a:srgbClr val="000000"/>
              </a:solidFill>
            </a:endParaRPr>
          </a:p>
          <a:p>
            <a:pPr indent="-358002" lvl="0" marL="457200" rtl="0" algn="just">
              <a:lnSpc>
                <a:spcPct val="115000"/>
              </a:lnSpc>
              <a:spcBef>
                <a:spcPts val="0"/>
              </a:spcBef>
              <a:spcAft>
                <a:spcPts val="0"/>
              </a:spcAft>
              <a:buClr>
                <a:srgbClr val="000000"/>
              </a:buClr>
              <a:buSzPts val="2038"/>
              <a:buAutoNum type="arabicPeriod"/>
            </a:pPr>
            <a:r>
              <a:rPr lang="en" sz="1900">
                <a:solidFill>
                  <a:srgbClr val="000000"/>
                </a:solidFill>
              </a:rPr>
              <a:t>Apply a pre-trained model and will devise ways to overcome overfitting models.</a:t>
            </a:r>
            <a:endParaRPr sz="1900">
              <a:solidFill>
                <a:srgbClr val="000000"/>
              </a:solidFill>
            </a:endParaRPr>
          </a:p>
          <a:p>
            <a:pPr indent="-358002" lvl="0" marL="457200" rtl="0" algn="just">
              <a:lnSpc>
                <a:spcPct val="115000"/>
              </a:lnSpc>
              <a:spcBef>
                <a:spcPts val="0"/>
              </a:spcBef>
              <a:spcAft>
                <a:spcPts val="0"/>
              </a:spcAft>
              <a:buClr>
                <a:srgbClr val="000000"/>
              </a:buClr>
              <a:buSzPts val="2038"/>
              <a:buAutoNum type="arabicPeriod"/>
            </a:pPr>
            <a:r>
              <a:rPr lang="en" sz="1900">
                <a:solidFill>
                  <a:srgbClr val="000000"/>
                </a:solidFill>
              </a:rPr>
              <a:t>Develop an CNN model by using Adam Optimizer. </a:t>
            </a:r>
            <a:endParaRPr sz="1900">
              <a:solidFill>
                <a:srgbClr val="000000"/>
              </a:solidFill>
            </a:endParaRPr>
          </a:p>
          <a:p>
            <a:pPr indent="-358002" lvl="0" marL="457200" rtl="0" algn="just">
              <a:lnSpc>
                <a:spcPct val="115000"/>
              </a:lnSpc>
              <a:spcBef>
                <a:spcPts val="0"/>
              </a:spcBef>
              <a:spcAft>
                <a:spcPts val="0"/>
              </a:spcAft>
              <a:buClr>
                <a:srgbClr val="000000"/>
              </a:buClr>
              <a:buSzPts val="2038"/>
              <a:buAutoNum type="arabicPeriod"/>
            </a:pPr>
            <a:r>
              <a:rPr lang="en" sz="1900">
                <a:solidFill>
                  <a:srgbClr val="000000"/>
                </a:solidFill>
              </a:rPr>
              <a:t>To consider ways of using  the learning rate in an adaptive manner</a:t>
            </a:r>
            <a:endParaRPr sz="1900">
              <a:solidFill>
                <a:srgbClr val="000000"/>
              </a:solidFill>
            </a:endParaRPr>
          </a:p>
          <a:p>
            <a:pPr indent="0" lvl="0" marL="457200" rtl="0" algn="just">
              <a:lnSpc>
                <a:spcPct val="115000"/>
              </a:lnSpc>
              <a:spcBef>
                <a:spcPts val="0"/>
              </a:spcBef>
              <a:spcAft>
                <a:spcPts val="0"/>
              </a:spcAft>
              <a:buSzPts val="1946"/>
              <a:buNone/>
            </a:pPr>
            <a:r>
              <a:rPr lang="en" sz="1900">
                <a:solidFill>
                  <a:srgbClr val="000000"/>
                </a:solidFill>
              </a:rPr>
              <a:t>during training.</a:t>
            </a:r>
            <a:endParaRPr sz="1900">
              <a:solidFill>
                <a:srgbClr val="000000"/>
              </a:solidFill>
            </a:endParaRPr>
          </a:p>
          <a:p>
            <a:pPr indent="0" lvl="0" marL="0" marR="0" rtl="0" algn="just">
              <a:lnSpc>
                <a:spcPct val="115000"/>
              </a:lnSpc>
              <a:spcBef>
                <a:spcPts val="0"/>
              </a:spcBef>
              <a:spcAft>
                <a:spcPts val="0"/>
              </a:spcAft>
              <a:buSzPts val="1946"/>
              <a:buNone/>
            </a:pPr>
            <a:r>
              <a:rPr lang="en" sz="1700">
                <a:solidFill>
                  <a:srgbClr val="000000"/>
                </a:solidFill>
              </a:rPr>
              <a:t>	</a:t>
            </a:r>
            <a:endParaRPr sz="1700">
              <a:highlight>
                <a:schemeClr val="lt1"/>
              </a:highlight>
            </a:endParaRPr>
          </a:p>
        </p:txBody>
      </p:sp>
      <p:sp>
        <p:nvSpPr>
          <p:cNvPr id="450" name="Google Shape;450;p42"/>
          <p:cNvSpPr/>
          <p:nvPr/>
        </p:nvSpPr>
        <p:spPr>
          <a:xfrm flipH="1" rot="10800000">
            <a:off x="403300" y="300031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2"/>
          <p:cNvSpPr/>
          <p:nvPr/>
        </p:nvSpPr>
        <p:spPr>
          <a:xfrm flipH="1" rot="10800000">
            <a:off x="403300" y="236536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2"/>
          <p:cNvSpPr/>
          <p:nvPr/>
        </p:nvSpPr>
        <p:spPr>
          <a:xfrm flipH="1" rot="10800000">
            <a:off x="403300" y="3369991"/>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3"/>
          <p:cNvSpPr txBox="1"/>
          <p:nvPr/>
        </p:nvSpPr>
        <p:spPr>
          <a:xfrm>
            <a:off x="950250" y="2048650"/>
            <a:ext cx="64839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2000">
                <a:solidFill>
                  <a:schemeClr val="dk2"/>
                </a:solidFill>
                <a:latin typeface="Lato"/>
                <a:ea typeface="Lato"/>
                <a:cs typeface="Lato"/>
                <a:sym typeface="Lato"/>
              </a:rPr>
              <a:t>To design an algorithm to </a:t>
            </a:r>
            <a:r>
              <a:rPr b="1" lang="en" sz="2000">
                <a:solidFill>
                  <a:schemeClr val="dk2"/>
                </a:solidFill>
                <a:latin typeface="Lato"/>
                <a:ea typeface="Lato"/>
                <a:cs typeface="Lato"/>
                <a:sym typeface="Lato"/>
              </a:rPr>
              <a:t>automatically classify </a:t>
            </a:r>
            <a:r>
              <a:rPr b="1" lang="en" sz="2000">
                <a:solidFill>
                  <a:schemeClr val="dk2"/>
                </a:solidFill>
                <a:latin typeface="Lato"/>
                <a:ea typeface="Lato"/>
                <a:cs typeface="Lato"/>
                <a:sym typeface="Lato"/>
              </a:rPr>
              <a:t>whether a patient is suffering from breast cancer or not by analysing the Histopathological images.</a:t>
            </a:r>
            <a:endParaRPr b="1" i="0" sz="2000" u="none" cap="none" strike="noStrike">
              <a:solidFill>
                <a:schemeClr val="dk2"/>
              </a:solidFill>
              <a:latin typeface="Lato"/>
              <a:ea typeface="Lato"/>
              <a:cs typeface="Lato"/>
              <a:sym typeface="Lato"/>
            </a:endParaRPr>
          </a:p>
        </p:txBody>
      </p:sp>
      <p:sp>
        <p:nvSpPr>
          <p:cNvPr id="458" name="Google Shape;458;p43"/>
          <p:cNvSpPr txBox="1"/>
          <p:nvPr>
            <p:ph type="title"/>
          </p:nvPr>
        </p:nvSpPr>
        <p:spPr>
          <a:xfrm>
            <a:off x="727650" y="5885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 Statement</a:t>
            </a:r>
            <a:endParaRPr/>
          </a:p>
        </p:txBody>
      </p:sp>
      <p:sp>
        <p:nvSpPr>
          <p:cNvPr id="459" name="Google Shape;459;p43"/>
          <p:cNvSpPr/>
          <p:nvPr/>
        </p:nvSpPr>
        <p:spPr>
          <a:xfrm flipH="1" rot="10800000">
            <a:off x="600425" y="2160866"/>
            <a:ext cx="312418" cy="283810"/>
          </a:xfrm>
          <a:custGeom>
            <a:rect b="b" l="l" r="r" t="t"/>
            <a:pathLst>
              <a:path extrusionOk="0" h="16527" w="18051">
                <a:moveTo>
                  <a:pt x="11216" y="1"/>
                </a:moveTo>
                <a:cubicBezTo>
                  <a:pt x="5025" y="1"/>
                  <a:pt x="1" y="5025"/>
                  <a:pt x="1" y="11216"/>
                </a:cubicBezTo>
                <a:lnTo>
                  <a:pt x="1" y="16526"/>
                </a:lnTo>
                <a:lnTo>
                  <a:pt x="8919" y="16526"/>
                </a:lnTo>
                <a:cubicBezTo>
                  <a:pt x="13955" y="16526"/>
                  <a:pt x="18051" y="12443"/>
                  <a:pt x="18051" y="7394"/>
                </a:cubicBezTo>
                <a:lnTo>
                  <a:pt x="18051" y="1"/>
                </a:lnTo>
                <a:close/>
              </a:path>
            </a:pathLst>
          </a:custGeom>
          <a:gradFill>
            <a:gsLst>
              <a:gs pos="0">
                <a:srgbClr val="FCADBC"/>
              </a:gs>
              <a:gs pos="100000">
                <a:srgbClr val="F2355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0" name="Google Shape;460;p43"/>
          <p:cNvPicPr preferRelativeResize="0"/>
          <p:nvPr/>
        </p:nvPicPr>
        <p:blipFill rotWithShape="1">
          <a:blip r:embed="rId3">
            <a:alphaModFix/>
          </a:blip>
          <a:srcRect b="0" l="0" r="0" t="0"/>
          <a:stretch/>
        </p:blipFill>
        <p:spPr>
          <a:xfrm>
            <a:off x="1430350" y="3616050"/>
            <a:ext cx="6865374" cy="100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4"/>
          <p:cNvSpPr txBox="1"/>
          <p:nvPr/>
        </p:nvSpPr>
        <p:spPr>
          <a:xfrm>
            <a:off x="4108175" y="1517050"/>
            <a:ext cx="48228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500" u="none" cap="none" strike="noStrike">
                <a:solidFill>
                  <a:srgbClr val="1A1A1A"/>
                </a:solidFill>
                <a:latin typeface="Roboto"/>
                <a:ea typeface="Roboto"/>
                <a:cs typeface="Roboto"/>
                <a:sym typeface="Roboto"/>
              </a:rPr>
              <a:t>Breast Cancer Histopathological Database (BreaKHis)</a:t>
            </a:r>
            <a:br>
              <a:rPr b="0" i="0" lang="en" sz="1500" u="none" cap="none" strike="noStrike">
                <a:solidFill>
                  <a:srgbClr val="000000"/>
                </a:solidFill>
                <a:latin typeface="Arial"/>
                <a:ea typeface="Arial"/>
                <a:cs typeface="Arial"/>
                <a:sym typeface="Arial"/>
              </a:rPr>
            </a:br>
            <a:endParaRPr b="0" i="0" sz="1500" u="none" cap="none" strike="noStrike">
              <a:solidFill>
                <a:srgbClr val="000000"/>
              </a:solidFill>
              <a:latin typeface="Arial"/>
              <a:ea typeface="Arial"/>
              <a:cs typeface="Arial"/>
              <a:sym typeface="Arial"/>
            </a:endParaRPr>
          </a:p>
        </p:txBody>
      </p:sp>
      <p:graphicFrame>
        <p:nvGraphicFramePr>
          <p:cNvPr id="466" name="Google Shape;466;p44"/>
          <p:cNvGraphicFramePr/>
          <p:nvPr/>
        </p:nvGraphicFramePr>
        <p:xfrm>
          <a:off x="4108174" y="1983591"/>
          <a:ext cx="3000000" cy="3000000"/>
        </p:xfrm>
        <a:graphic>
          <a:graphicData uri="http://schemas.openxmlformats.org/drawingml/2006/table">
            <a:tbl>
              <a:tblPr>
                <a:noFill/>
                <a:tableStyleId>{6D065E00-EFA6-40D6-9DB9-03CF6B4AB7B5}</a:tableStyleId>
              </a:tblPr>
              <a:tblGrid>
                <a:gridCol w="1114425"/>
                <a:gridCol w="1114425"/>
                <a:gridCol w="1114425"/>
                <a:gridCol w="1114425"/>
              </a:tblGrid>
              <a:tr h="180975">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Magnification</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Benign</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Malignant</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Total</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40X</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652</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1370</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1995</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100X</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644</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1437</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2081</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200X</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623</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1390</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2013</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400X</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588</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1232</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1820</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r h="180975">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Total Images</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2480</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5249</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1200" u="none" cap="none" strike="noStrike">
                          <a:solidFill>
                            <a:srgbClr val="E94074"/>
                          </a:solidFill>
                          <a:latin typeface="Roboto"/>
                          <a:ea typeface="Roboto"/>
                          <a:cs typeface="Roboto"/>
                          <a:sym typeface="Roboto"/>
                        </a:rPr>
                        <a:t>7909</a:t>
                      </a:r>
                      <a:endParaRPr sz="1400" u="none" cap="none" strike="noStrike">
                        <a:solidFill>
                          <a:srgbClr val="E94074"/>
                        </a:solidFill>
                      </a:endParaRPr>
                    </a:p>
                  </a:txBody>
                  <a:tcPr marT="66675" marB="66675" marR="66675" marL="66675">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bl>
          </a:graphicData>
        </a:graphic>
      </p:graphicFrame>
      <p:sp>
        <p:nvSpPr>
          <p:cNvPr id="467" name="Google Shape;467;p44"/>
          <p:cNvSpPr txBox="1"/>
          <p:nvPr/>
        </p:nvSpPr>
        <p:spPr>
          <a:xfrm>
            <a:off x="722509" y="725930"/>
            <a:ext cx="66294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 sz="2000" u="none" cap="none" strike="noStrike">
                <a:solidFill>
                  <a:srgbClr val="1A1A1A"/>
                </a:solidFill>
                <a:latin typeface="Raleway"/>
                <a:ea typeface="Raleway"/>
                <a:cs typeface="Raleway"/>
                <a:sym typeface="Raleway"/>
              </a:rPr>
              <a:t>D</a:t>
            </a:r>
            <a:r>
              <a:rPr b="1" i="1" lang="en" sz="2000">
                <a:solidFill>
                  <a:srgbClr val="1A1A1A"/>
                </a:solidFill>
                <a:latin typeface="Raleway"/>
                <a:ea typeface="Raleway"/>
                <a:cs typeface="Raleway"/>
                <a:sym typeface="Raleway"/>
              </a:rPr>
              <a:t>ataset</a:t>
            </a:r>
            <a:r>
              <a:rPr b="1" i="1" lang="en" sz="2000" u="none" cap="none" strike="noStrike">
                <a:solidFill>
                  <a:srgbClr val="1A1A1A"/>
                </a:solidFill>
                <a:latin typeface="Raleway"/>
                <a:ea typeface="Raleway"/>
                <a:cs typeface="Raleway"/>
                <a:sym typeface="Raleway"/>
              </a:rPr>
              <a:t>: </a:t>
            </a:r>
            <a:endParaRPr b="0" i="1"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n" sz="1600" u="none" cap="none" strike="noStrike">
                <a:solidFill>
                  <a:srgbClr val="000000"/>
                </a:solidFill>
                <a:latin typeface="Arial"/>
                <a:ea typeface="Arial"/>
                <a:cs typeface="Arial"/>
                <a:sym typeface="Arial"/>
              </a:rPr>
            </a:br>
            <a:endParaRPr b="0" i="0" sz="1600" u="none" cap="none" strike="noStrike">
              <a:solidFill>
                <a:srgbClr val="000000"/>
              </a:solidFill>
              <a:latin typeface="Arial"/>
              <a:ea typeface="Arial"/>
              <a:cs typeface="Arial"/>
              <a:sym typeface="Arial"/>
            </a:endParaRPr>
          </a:p>
        </p:txBody>
      </p:sp>
      <p:sp>
        <p:nvSpPr>
          <p:cNvPr id="468" name="Google Shape;468;p44"/>
          <p:cNvSpPr txBox="1"/>
          <p:nvPr/>
        </p:nvSpPr>
        <p:spPr>
          <a:xfrm>
            <a:off x="375550" y="1638526"/>
            <a:ext cx="3652200" cy="2970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 sz="1500" u="none" cap="none" strike="noStrike">
                <a:solidFill>
                  <a:srgbClr val="111111"/>
                </a:solidFill>
                <a:latin typeface="Lato"/>
                <a:ea typeface="Lato"/>
                <a:cs typeface="Lato"/>
                <a:sym typeface="Lato"/>
              </a:rPr>
              <a:t>The Breast Cancer Histopathological Image Classification (BreakHis) is  composed of 9,109 microscopic images of breast tumour tissue collected from 82 patients using different magnifying factors (40X, 100X, 200X, and 400X).  </a:t>
            </a:r>
            <a:endParaRPr b="0" i="0" sz="1500" u="none" cap="none" strike="noStrike">
              <a:solidFill>
                <a:srgbClr val="111111"/>
              </a:solidFill>
              <a:latin typeface="Arial"/>
              <a:ea typeface="Arial"/>
              <a:cs typeface="Arial"/>
              <a:sym typeface="Arial"/>
            </a:endParaRPr>
          </a:p>
          <a:p>
            <a:pPr indent="0" lvl="0" marL="0" marR="0" rtl="0" algn="just">
              <a:lnSpc>
                <a:spcPct val="100000"/>
              </a:lnSpc>
              <a:spcBef>
                <a:spcPts val="1200"/>
              </a:spcBef>
              <a:spcAft>
                <a:spcPts val="0"/>
              </a:spcAft>
              <a:buNone/>
            </a:pPr>
            <a:r>
              <a:rPr b="0" i="0" lang="en" sz="1500" u="none" cap="none" strike="noStrike">
                <a:solidFill>
                  <a:srgbClr val="111111"/>
                </a:solidFill>
                <a:latin typeface="Lato"/>
                <a:ea typeface="Lato"/>
                <a:cs typeface="Lato"/>
                <a:sym typeface="Lato"/>
              </a:rPr>
              <a:t>To date, it contains 2,480  benign and 5,429 malignant samples (700 X 460 pixels, 3-channel RGB, 8-bit depth in each channel, PNG format).</a:t>
            </a:r>
            <a:r>
              <a:rPr b="0" i="0" lang="en" sz="1700" u="none" cap="none" strike="noStrike">
                <a:solidFill>
                  <a:srgbClr val="111111"/>
                </a:solidFill>
                <a:latin typeface="Lato"/>
                <a:ea typeface="Lato"/>
                <a:cs typeface="Lato"/>
                <a:sym typeface="Lato"/>
              </a:rPr>
              <a:t> </a:t>
            </a:r>
            <a:endParaRPr b="0" i="0" sz="1500" u="none" cap="none" strike="noStrike">
              <a:solidFill>
                <a:srgbClr val="111111"/>
              </a:solidFill>
              <a:latin typeface="Arial"/>
              <a:ea typeface="Arial"/>
              <a:cs typeface="Arial"/>
              <a:sym typeface="Arial"/>
            </a:endParaRPr>
          </a:p>
          <a:p>
            <a:pPr indent="0" lvl="0" marL="0" marR="0" rtl="0" algn="l">
              <a:lnSpc>
                <a:spcPct val="100000"/>
              </a:lnSpc>
              <a:spcBef>
                <a:spcPts val="1200"/>
              </a:spcBef>
              <a:spcAft>
                <a:spcPts val="0"/>
              </a:spcAft>
              <a:buNone/>
            </a:pPr>
            <a:r>
              <a:t/>
            </a:r>
            <a:endParaRPr b="0" i="0" sz="1500" u="none" cap="none" strike="noStrike">
              <a:solidFill>
                <a:srgbClr val="111111"/>
              </a:solidFill>
              <a:latin typeface="Arial"/>
              <a:ea typeface="Arial"/>
              <a:cs typeface="Arial"/>
              <a:sym typeface="Arial"/>
            </a:endParaRPr>
          </a:p>
        </p:txBody>
      </p:sp>
      <p:sp>
        <p:nvSpPr>
          <p:cNvPr id="469" name="Google Shape;469;p44"/>
          <p:cNvSpPr txBox="1"/>
          <p:nvPr/>
        </p:nvSpPr>
        <p:spPr>
          <a:xfrm>
            <a:off x="3503650" y="4121375"/>
            <a:ext cx="5145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1200"/>
              </a:spcBef>
              <a:spcAft>
                <a:spcPts val="0"/>
              </a:spcAft>
              <a:buClr>
                <a:srgbClr val="111111"/>
              </a:buClr>
              <a:buSzPts val="1400"/>
              <a:buChar char="❖"/>
            </a:pPr>
            <a:r>
              <a:rPr b="1" lang="en">
                <a:solidFill>
                  <a:srgbClr val="111111"/>
                </a:solidFill>
              </a:rPr>
              <a:t>We will be using images with magnification of 400X.</a:t>
            </a:r>
            <a:endParaRPr b="1">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